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53"/>
  </p:notesMasterIdLst>
  <p:sldIdLst>
    <p:sldId id="333" r:id="rId2"/>
    <p:sldId id="257" r:id="rId3"/>
    <p:sldId id="258" r:id="rId4"/>
    <p:sldId id="263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82" r:id="rId18"/>
    <p:sldId id="283" r:id="rId19"/>
    <p:sldId id="284" r:id="rId20"/>
    <p:sldId id="285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6" r:id="rId37"/>
    <p:sldId id="307" r:id="rId38"/>
    <p:sldId id="308" r:id="rId39"/>
    <p:sldId id="309" r:id="rId40"/>
    <p:sldId id="310" r:id="rId41"/>
    <p:sldId id="320" r:id="rId42"/>
    <p:sldId id="311" r:id="rId43"/>
    <p:sldId id="312" r:id="rId44"/>
    <p:sldId id="313" r:id="rId45"/>
    <p:sldId id="314" r:id="rId46"/>
    <p:sldId id="315" r:id="rId47"/>
    <p:sldId id="316" r:id="rId48"/>
    <p:sldId id="317" r:id="rId49"/>
    <p:sldId id="319" r:id="rId50"/>
    <p:sldId id="326" r:id="rId51"/>
    <p:sldId id="332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B69A56-1228-4463-9416-C70A40E6818B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13810-82EA-473F-BE11-46CE4BC192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63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7FEF21-8172-4745-BFA5-394078260C91}" type="slidenum">
              <a:rPr lang="he-IL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r>
              <a:rPr lang="he-IL" smtClean="0">
                <a:cs typeface="Times New Roman" pitchFamily="18" charset="0"/>
              </a:rPr>
              <a:t>מחלה </a:t>
            </a:r>
            <a:r>
              <a:rPr lang="he-IL" b="1" smtClean="0">
                <a:cs typeface="Times New Roman" pitchFamily="18" charset="0"/>
              </a:rPr>
              <a:t>רב-מערכתית </a:t>
            </a:r>
            <a:r>
              <a:rPr lang="he-IL" smtClean="0">
                <a:cs typeface="Times New Roman" pitchFamily="18" charset="0"/>
              </a:rPr>
              <a:t>עם שיבוש של מע' החיסון ו</a:t>
            </a:r>
            <a:r>
              <a:rPr lang="he-IL" b="1" smtClean="0">
                <a:cs typeface="Times New Roman" pitchFamily="18" charset="0"/>
              </a:rPr>
              <a:t>ייצור יתר של נוגדנים עצמיים</a:t>
            </a:r>
            <a:r>
              <a:rPr lang="he-IL" smtClean="0">
                <a:cs typeface="Times New Roman" pitchFamily="18" charset="0"/>
              </a:rPr>
              <a:t>, יצירת קומפלקסים אימוניים ששוקעים ברקמות וגורמים לנזק מדלקת.</a:t>
            </a:r>
          </a:p>
          <a:p>
            <a:pPr algn="r" rtl="1"/>
            <a:r>
              <a:rPr lang="he-IL" smtClean="0">
                <a:cs typeface="Times New Roman" pitchFamily="18" charset="0"/>
              </a:rPr>
              <a:t>הביטויים הקליניים מאוד רחבים ושונים בין החולים בגלל שהם יכולים לשקוע בכל רקמה.</a:t>
            </a:r>
          </a:p>
          <a:p>
            <a:pPr algn="r" rtl="1"/>
            <a:r>
              <a:rPr lang="he-IL" smtClean="0">
                <a:cs typeface="Times New Roman" pitchFamily="18" charset="0"/>
              </a:rPr>
              <a:t>למחלה יש אופי גלי של </a:t>
            </a:r>
            <a:r>
              <a:rPr lang="he-IL" b="1" smtClean="0">
                <a:cs typeface="Times New Roman" pitchFamily="18" charset="0"/>
              </a:rPr>
              <a:t>רמיסיות והתלקחויות</a:t>
            </a:r>
            <a:r>
              <a:rPr lang="he-IL" smtClean="0">
                <a:cs typeface="Times New Roman" pitchFamily="18" charset="0"/>
              </a:rPr>
              <a:t>.</a:t>
            </a:r>
            <a:endParaRPr lang="en-IN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8948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AA6CD2-C95D-4612-B0AA-40EA3FFB9EED}" type="slidenum">
              <a:rPr lang="he-IL" altLang="en-US" smtClean="0"/>
              <a:pPr/>
              <a:t>20</a:t>
            </a:fld>
            <a:endParaRPr lang="en-US" altLang="en-US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algn="r" rtl="1"/>
            <a:r>
              <a:rPr lang="he-IL" u="sng" smtClean="0">
                <a:cs typeface="Times New Roman" pitchFamily="18" charset="0"/>
              </a:rPr>
              <a:t>קלסיפיקציה של ה-</a:t>
            </a:r>
            <a:r>
              <a:rPr lang="en-US" u="sng" smtClean="0">
                <a:cs typeface="Times New Roman" pitchFamily="18" charset="0"/>
              </a:rPr>
              <a:t>WHO</a:t>
            </a:r>
            <a:r>
              <a:rPr lang="he-IL" u="sng" smtClean="0">
                <a:cs typeface="Times New Roman" pitchFamily="18" charset="0"/>
              </a:rPr>
              <a:t> ל-</a:t>
            </a:r>
            <a:r>
              <a:rPr lang="en-US" u="sng" smtClean="0">
                <a:cs typeface="Times New Roman" pitchFamily="18" charset="0"/>
              </a:rPr>
              <a:t>lupus nephritis</a:t>
            </a:r>
            <a:r>
              <a:rPr lang="he-IL" u="sng" smtClean="0">
                <a:cs typeface="Times New Roman" pitchFamily="18" charset="0"/>
              </a:rPr>
              <a:t> בשל אבחנה שונה בין פתולוגים שונים</a:t>
            </a:r>
            <a:r>
              <a:rPr lang="he-IL" smtClean="0">
                <a:cs typeface="Times New Roman" pitchFamily="18" charset="0"/>
              </a:rPr>
              <a:t>:</a:t>
            </a:r>
          </a:p>
          <a:p>
            <a:pPr algn="r" rtl="1"/>
            <a:r>
              <a:rPr lang="he-IL" smtClean="0">
                <a:cs typeface="Times New Roman" pitchFamily="18" charset="0"/>
              </a:rPr>
              <a:t>הפרוגנוזה מאוד שונה לפי הקלסיפיקציה הפתולוגית והתג' לטיפול שונה.</a:t>
            </a:r>
            <a:endParaRPr lang="en-US" smtClean="0">
              <a:cs typeface="Times New Roman" pitchFamily="18" charset="0"/>
            </a:endParaRPr>
          </a:p>
          <a:p>
            <a:pPr algn="r" rtl="1">
              <a:buFontTx/>
              <a:buChar char="•"/>
            </a:pPr>
            <a:r>
              <a:rPr lang="en-US" b="1" smtClean="0">
                <a:cs typeface="Times New Roman" pitchFamily="18" charset="0"/>
              </a:rPr>
              <a:t>Class 1-2</a:t>
            </a:r>
            <a:r>
              <a:rPr lang="he-IL" b="1" smtClean="0">
                <a:cs typeface="Times New Roman" pitchFamily="18" charset="0"/>
              </a:rPr>
              <a:t> </a:t>
            </a:r>
            <a:r>
              <a:rPr lang="he-IL" smtClean="0">
                <a:cs typeface="Times New Roman" pitchFamily="18" charset="0"/>
              </a:rPr>
              <a:t>– מחלה מאוד קלה, לא דורשת טיפול.</a:t>
            </a:r>
            <a:endParaRPr lang="en-US" smtClean="0">
              <a:cs typeface="Times New Roman" pitchFamily="18" charset="0"/>
            </a:endParaRPr>
          </a:p>
          <a:p>
            <a:pPr algn="r" rtl="1">
              <a:buFontTx/>
              <a:buChar char="•"/>
            </a:pPr>
            <a:r>
              <a:rPr lang="en-US" b="1" smtClean="0">
                <a:cs typeface="Times New Roman" pitchFamily="18" charset="0"/>
              </a:rPr>
              <a:t>Class 6</a:t>
            </a:r>
            <a:r>
              <a:rPr lang="he-IL" b="1" smtClean="0">
                <a:cs typeface="Times New Roman" pitchFamily="18" charset="0"/>
              </a:rPr>
              <a:t> </a:t>
            </a:r>
            <a:r>
              <a:rPr lang="he-IL" smtClean="0">
                <a:cs typeface="Times New Roman" pitchFamily="18" charset="0"/>
              </a:rPr>
              <a:t>– סקלרוזיס אגרסיבית, אין במה לטפל.</a:t>
            </a:r>
            <a:endParaRPr lang="en-US" smtClean="0">
              <a:cs typeface="Times New Roman" pitchFamily="18" charset="0"/>
            </a:endParaRPr>
          </a:p>
          <a:p>
            <a:pPr algn="r" rtl="1">
              <a:buFontTx/>
              <a:buChar char="•"/>
            </a:pPr>
            <a:r>
              <a:rPr lang="en-US" b="1" smtClean="0">
                <a:cs typeface="Times New Roman" pitchFamily="18" charset="0"/>
              </a:rPr>
              <a:t>Class 3-5</a:t>
            </a:r>
            <a:r>
              <a:rPr lang="he-IL" b="1" smtClean="0">
                <a:cs typeface="Times New Roman" pitchFamily="18" charset="0"/>
              </a:rPr>
              <a:t> </a:t>
            </a:r>
            <a:r>
              <a:rPr lang="he-IL" smtClean="0">
                <a:cs typeface="Times New Roman" pitchFamily="18" charset="0"/>
              </a:rPr>
              <a:t>– צריך </a:t>
            </a:r>
            <a:r>
              <a:rPr lang="he-IL" b="1" smtClean="0">
                <a:cs typeface="Times New Roman" pitchFamily="18" charset="0"/>
              </a:rPr>
              <a:t>לטפל אגרסיבית</a:t>
            </a:r>
            <a:r>
              <a:rPr lang="he-IL" smtClean="0">
                <a:cs typeface="Times New Roman" pitchFamily="18" charset="0"/>
              </a:rPr>
              <a:t>.</a:t>
            </a:r>
          </a:p>
          <a:p>
            <a:pPr algn="r" rtl="1"/>
            <a:r>
              <a:rPr lang="he-IL" smtClean="0">
                <a:cs typeface="Times New Roman" pitchFamily="18" charset="0"/>
              </a:rPr>
              <a:t>יש מהלך שונה וצריך </a:t>
            </a:r>
            <a:r>
              <a:rPr lang="he-IL" b="1" smtClean="0">
                <a:cs typeface="Times New Roman" pitchFamily="18" charset="0"/>
              </a:rPr>
              <a:t>ביופסיה</a:t>
            </a:r>
            <a:r>
              <a:rPr lang="he-IL" smtClean="0">
                <a:cs typeface="Times New Roman" pitchFamily="18" charset="0"/>
              </a:rPr>
              <a:t>.</a:t>
            </a:r>
          </a:p>
          <a:p>
            <a:pPr algn="r" rtl="1"/>
            <a:r>
              <a:rPr lang="he-IL" b="1" smtClean="0">
                <a:cs typeface="Times New Roman" pitchFamily="18" charset="0"/>
              </a:rPr>
              <a:t>גם בפרוטאינוריה קלה</a:t>
            </a:r>
            <a:r>
              <a:rPr lang="he-IL" smtClean="0">
                <a:cs typeface="Times New Roman" pitchFamily="18" charset="0"/>
              </a:rPr>
              <a:t>, יכולה להיות צורה קשה שמובילה לא"ס כליות.</a:t>
            </a:r>
          </a:p>
          <a:p>
            <a:pPr algn="r" rtl="1"/>
            <a:r>
              <a:rPr lang="he-IL" b="1" smtClean="0">
                <a:cs typeface="Times New Roman" pitchFamily="18" charset="0"/>
              </a:rPr>
              <a:t>בדיקה שתן בנאלית חיונית למעקב</a:t>
            </a:r>
            <a:r>
              <a:rPr lang="he-IL" smtClean="0">
                <a:cs typeface="Times New Roman" pitchFamily="18" charset="0"/>
              </a:rPr>
              <a:t>.</a:t>
            </a:r>
            <a:endParaRPr lang="en-US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2253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573C6B-B530-468B-9044-9AA988D8D733}" type="slidenum">
              <a:rPr lang="he-IL" altLang="en-US" smtClean="0"/>
              <a:pPr/>
              <a:t>21</a:t>
            </a:fld>
            <a:endParaRPr lang="en-US" altLang="en-US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r>
              <a:rPr lang="he-IL" u="sng" smtClean="0">
                <a:cs typeface="Times New Roman" pitchFamily="18" charset="0"/>
              </a:rPr>
              <a:t>סרוזה</a:t>
            </a:r>
            <a:r>
              <a:rPr lang="he-IL" smtClean="0">
                <a:cs typeface="Times New Roman" pitchFamily="18" charset="0"/>
              </a:rPr>
              <a:t> – כל סרוזה בגוף.</a:t>
            </a:r>
          </a:p>
          <a:p>
            <a:pPr algn="r" rtl="1"/>
            <a:r>
              <a:rPr lang="he-IL" smtClean="0">
                <a:cs typeface="Times New Roman" pitchFamily="18" charset="0"/>
              </a:rPr>
              <a:t>ריאה – </a:t>
            </a:r>
            <a:r>
              <a:rPr lang="he-IL" b="1" smtClean="0">
                <a:cs typeface="Times New Roman" pitchFamily="18" charset="0"/>
              </a:rPr>
              <a:t>פלאוריטיס</a:t>
            </a:r>
            <a:r>
              <a:rPr lang="he-IL" smtClean="0">
                <a:cs typeface="Times New Roman" pitchFamily="18" charset="0"/>
              </a:rPr>
              <a:t> (60% מהחולות).</a:t>
            </a:r>
          </a:p>
          <a:p>
            <a:pPr algn="r" rtl="1"/>
            <a:r>
              <a:rPr lang="he-IL" b="1" smtClean="0">
                <a:cs typeface="Times New Roman" pitchFamily="18" charset="0"/>
              </a:rPr>
              <a:t>פריקרדיטיס</a:t>
            </a:r>
            <a:r>
              <a:rPr lang="he-IL" smtClean="0">
                <a:cs typeface="Times New Roman" pitchFamily="18" charset="0"/>
              </a:rPr>
              <a:t> (20-30%).</a:t>
            </a:r>
          </a:p>
          <a:p>
            <a:pPr algn="r" rtl="1"/>
            <a:r>
              <a:rPr lang="he-IL" b="1" smtClean="0">
                <a:cs typeface="Times New Roman" pitchFamily="18" charset="0"/>
              </a:rPr>
              <a:t>פריטוניטיס</a:t>
            </a:r>
            <a:r>
              <a:rPr lang="he-IL" smtClean="0">
                <a:cs typeface="Times New Roman" pitchFamily="18" charset="0"/>
              </a:rPr>
              <a:t> – מאוד לא נפוץ, נחשוב על סיבות אחרות.</a:t>
            </a:r>
            <a:endParaRPr lang="en-IN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3192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5E8A2F-F69F-471A-88BB-F40FC96913A0}" type="slidenum">
              <a:rPr lang="he-IL" altLang="en-US" smtClean="0"/>
              <a:pPr/>
              <a:t>22</a:t>
            </a:fld>
            <a:endParaRPr lang="en-US" altLang="en-US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r>
              <a:rPr lang="he-IL" u="sng" smtClean="0">
                <a:cs typeface="Times New Roman" pitchFamily="18" charset="0"/>
              </a:rPr>
              <a:t>לב</a:t>
            </a:r>
          </a:p>
          <a:p>
            <a:pPr algn="r" rtl="1"/>
            <a:r>
              <a:rPr lang="he-IL" b="1" smtClean="0">
                <a:cs typeface="Times New Roman" pitchFamily="18" charset="0"/>
              </a:rPr>
              <a:t>פריקרדיטיס </a:t>
            </a:r>
            <a:r>
              <a:rPr lang="he-IL" smtClean="0">
                <a:cs typeface="Times New Roman" pitchFamily="18" charset="0"/>
              </a:rPr>
              <a:t>– הכי נפוץ.</a:t>
            </a:r>
          </a:p>
          <a:p>
            <a:pPr algn="r" rtl="1"/>
            <a:r>
              <a:rPr lang="he-IL" b="1" smtClean="0">
                <a:cs typeface="Times New Roman" pitchFamily="18" charset="0"/>
              </a:rPr>
              <a:t>מיוקרדיטיס</a:t>
            </a:r>
            <a:r>
              <a:rPr lang="he-IL" smtClean="0">
                <a:cs typeface="Times New Roman" pitchFamily="18" charset="0"/>
              </a:rPr>
              <a:t>.</a:t>
            </a:r>
          </a:p>
          <a:p>
            <a:pPr algn="r" rtl="1"/>
            <a:r>
              <a:rPr lang="he-IL" b="1" smtClean="0">
                <a:cs typeface="Times New Roman" pitchFamily="18" charset="0"/>
              </a:rPr>
              <a:t>אנדוקרדיטיס </a:t>
            </a:r>
            <a:r>
              <a:rPr lang="he-IL" smtClean="0">
                <a:cs typeface="Times New Roman" pitchFamily="18" charset="0"/>
              </a:rPr>
              <a:t>ופגיעה במסתמים – הקלאסית היא </a:t>
            </a:r>
            <a:r>
              <a:rPr lang="en-US" b="1" smtClean="0">
                <a:cs typeface="Times New Roman" pitchFamily="18" charset="0"/>
              </a:rPr>
              <a:t>libmann sacks</a:t>
            </a:r>
            <a:r>
              <a:rPr lang="he-IL" smtClean="0">
                <a:cs typeface="Times New Roman" pitchFamily="18" charset="0"/>
              </a:rPr>
              <a:t> שאינה בקטריאלית.</a:t>
            </a:r>
          </a:p>
          <a:p>
            <a:pPr algn="r" rtl="1"/>
            <a:r>
              <a:rPr lang="he-IL" b="1" smtClean="0">
                <a:cs typeface="Times New Roman" pitchFamily="18" charset="0"/>
              </a:rPr>
              <a:t>מחלת לב קורונארית</a:t>
            </a:r>
            <a:r>
              <a:rPr lang="he-IL" smtClean="0">
                <a:cs typeface="Times New Roman" pitchFamily="18" charset="0"/>
              </a:rPr>
              <a:t> – חשבו שמשני לוסקוליטיס בקורונאריים, אך בעצם </a:t>
            </a:r>
            <a:r>
              <a:rPr lang="he-IL" b="1" smtClean="0">
                <a:cs typeface="Times New Roman" pitchFamily="18" charset="0"/>
              </a:rPr>
              <a:t>אטרוסקלרוזיס</a:t>
            </a:r>
            <a:r>
              <a:rPr lang="he-IL" smtClean="0">
                <a:cs typeface="Times New Roman" pitchFamily="18" charset="0"/>
              </a:rPr>
              <a:t> מואץ.</a:t>
            </a:r>
            <a:endParaRPr lang="en-IN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646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7AD03E-758C-4A1E-B508-374A1447E500}" type="slidenum">
              <a:rPr lang="he-IL" altLang="en-US" smtClean="0"/>
              <a:pPr/>
              <a:t>23</a:t>
            </a:fld>
            <a:endParaRPr lang="en-US" altLang="en-US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r>
              <a:rPr lang="he-IL" u="sng" smtClean="0">
                <a:cs typeface="Times New Roman" pitchFamily="18" charset="0"/>
              </a:rPr>
              <a:t>ריאות</a:t>
            </a:r>
          </a:p>
          <a:p>
            <a:pPr algn="r" rtl="1"/>
            <a:r>
              <a:rPr lang="he-IL" smtClean="0">
                <a:cs typeface="Times New Roman" pitchFamily="18" charset="0"/>
              </a:rPr>
              <a:t>כל המרכיבים יכולים להיפגע:</a:t>
            </a:r>
          </a:p>
          <a:p>
            <a:pPr algn="r" rtl="1"/>
            <a:r>
              <a:rPr lang="he-IL" b="1" smtClean="0">
                <a:cs typeface="Times New Roman" pitchFamily="18" charset="0"/>
              </a:rPr>
              <a:t>פלאוריטיס </a:t>
            </a:r>
            <a:r>
              <a:rPr lang="he-IL" smtClean="0">
                <a:cs typeface="Times New Roman" pitchFamily="18" charset="0"/>
              </a:rPr>
              <a:t>– הכי שכיח.</a:t>
            </a:r>
          </a:p>
          <a:p>
            <a:pPr algn="r" rtl="1"/>
            <a:r>
              <a:rPr lang="he-IL" b="1" smtClean="0">
                <a:cs typeface="Times New Roman" pitchFamily="18" charset="0"/>
              </a:rPr>
              <a:t>פנאומוניטיס </a:t>
            </a:r>
            <a:r>
              <a:rPr lang="he-IL" smtClean="0">
                <a:cs typeface="Times New Roman" pitchFamily="18" charset="0"/>
              </a:rPr>
              <a:t>– דלקת שאינה זיהומית בריאה.</a:t>
            </a:r>
          </a:p>
          <a:p>
            <a:pPr algn="r" rtl="1"/>
            <a:r>
              <a:rPr lang="he-IL" b="1" smtClean="0">
                <a:cs typeface="Times New Roman" pitchFamily="18" charset="0"/>
              </a:rPr>
              <a:t>דימום ברקמת הריאה </a:t>
            </a:r>
            <a:r>
              <a:rPr lang="he-IL" smtClean="0">
                <a:cs typeface="Times New Roman" pitchFamily="18" charset="0"/>
              </a:rPr>
              <a:t>– וסקוליטיס בכלי הדם הקטנים, התמותה גבוהה, נדיר.</a:t>
            </a:r>
          </a:p>
          <a:p>
            <a:pPr algn="r" rtl="1"/>
            <a:r>
              <a:rPr lang="he-IL" b="1" smtClean="0">
                <a:cs typeface="Times New Roman" pitchFamily="18" charset="0"/>
              </a:rPr>
              <a:t>יל"ד ריאתי</a:t>
            </a:r>
            <a:r>
              <a:rPr lang="he-IL" smtClean="0">
                <a:cs typeface="Times New Roman" pitchFamily="18" charset="0"/>
              </a:rPr>
              <a:t>.</a:t>
            </a:r>
          </a:p>
          <a:p>
            <a:pPr algn="r" rtl="1"/>
            <a:r>
              <a:rPr lang="he-IL" b="1" smtClean="0">
                <a:cs typeface="Times New Roman" pitchFamily="18" charset="0"/>
              </a:rPr>
              <a:t>תסחיף ריאתי </a:t>
            </a:r>
            <a:r>
              <a:rPr lang="he-IL" smtClean="0">
                <a:cs typeface="Times New Roman" pitchFamily="18" charset="0"/>
              </a:rPr>
              <a:t>גם בחולים ללא קרישתיות יתר.</a:t>
            </a:r>
            <a:endParaRPr lang="en-IN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9452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CFBCC9-AECC-48E6-842C-52451A34CD8E}" type="slidenum">
              <a:rPr lang="he-IL" altLang="en-US" smtClean="0"/>
              <a:pPr/>
              <a:t>24</a:t>
            </a:fld>
            <a:endParaRPr lang="en-US" alt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r>
              <a:rPr lang="he-IL" u="sng" smtClean="0">
                <a:cs typeface="Times New Roman" pitchFamily="18" charset="0"/>
              </a:rPr>
              <a:t>המטולוגיה</a:t>
            </a:r>
          </a:p>
          <a:p>
            <a:pPr algn="r" rtl="1"/>
            <a:r>
              <a:rPr lang="he-IL" smtClean="0">
                <a:cs typeface="Times New Roman" pitchFamily="18" charset="0"/>
              </a:rPr>
              <a:t>כל השורות יכולות להיות פגועות:</a:t>
            </a:r>
          </a:p>
          <a:p>
            <a:pPr algn="r" rtl="1"/>
            <a:r>
              <a:rPr lang="he-IL" b="1" smtClean="0">
                <a:cs typeface="Times New Roman" pitchFamily="18" charset="0"/>
              </a:rPr>
              <a:t>אנמיה </a:t>
            </a:r>
            <a:r>
              <a:rPr lang="he-IL" smtClean="0">
                <a:cs typeface="Times New Roman" pitchFamily="18" charset="0"/>
              </a:rPr>
              <a:t>– בלופוס פעיל (אקוטי) רואים </a:t>
            </a:r>
            <a:r>
              <a:rPr lang="he-IL" b="1" smtClean="0">
                <a:cs typeface="Times New Roman" pitchFamily="18" charset="0"/>
              </a:rPr>
              <a:t>אנמיה המוליטית עם </a:t>
            </a:r>
            <a:r>
              <a:rPr lang="en-US" b="1" smtClean="0">
                <a:cs typeface="Times New Roman" pitchFamily="18" charset="0"/>
              </a:rPr>
              <a:t>coombs</a:t>
            </a:r>
            <a:r>
              <a:rPr lang="he-IL" b="1" smtClean="0">
                <a:cs typeface="Times New Roman" pitchFamily="18" charset="0"/>
              </a:rPr>
              <a:t> חיובי</a:t>
            </a:r>
            <a:r>
              <a:rPr lang="he-IL" smtClean="0">
                <a:cs typeface="Times New Roman" pitchFamily="18" charset="0"/>
              </a:rPr>
              <a:t>, בשל נוגדנים כנגד הממברנה. יכול להיות גם מ</a:t>
            </a:r>
            <a:r>
              <a:rPr lang="he-IL" b="1" smtClean="0">
                <a:cs typeface="Times New Roman" pitchFamily="18" charset="0"/>
              </a:rPr>
              <a:t>מחלה דלקתית כרונית</a:t>
            </a:r>
            <a:r>
              <a:rPr lang="he-IL" smtClean="0">
                <a:cs typeface="Times New Roman" pitchFamily="18" charset="0"/>
              </a:rPr>
              <a:t>, </a:t>
            </a:r>
            <a:r>
              <a:rPr lang="he-IL" b="1" smtClean="0">
                <a:cs typeface="Times New Roman" pitchFamily="18" charset="0"/>
              </a:rPr>
              <a:t>משנית לא"ס כליות</a:t>
            </a:r>
            <a:r>
              <a:rPr lang="he-IL" smtClean="0">
                <a:cs typeface="Times New Roman" pitchFamily="18" charset="0"/>
              </a:rPr>
              <a:t>, </a:t>
            </a:r>
            <a:r>
              <a:rPr lang="he-IL" b="1" smtClean="0">
                <a:cs typeface="Times New Roman" pitchFamily="18" charset="0"/>
              </a:rPr>
              <a:t>איבוד דם </a:t>
            </a:r>
            <a:r>
              <a:rPr lang="he-IL" smtClean="0">
                <a:cs typeface="Times New Roman" pitchFamily="18" charset="0"/>
              </a:rPr>
              <a:t>או עקב </a:t>
            </a:r>
            <a:r>
              <a:rPr lang="he-IL" b="1" smtClean="0">
                <a:cs typeface="Times New Roman" pitchFamily="18" charset="0"/>
              </a:rPr>
              <a:t>תרופות</a:t>
            </a:r>
            <a:r>
              <a:rPr lang="he-IL" smtClean="0">
                <a:cs typeface="Times New Roman" pitchFamily="18" charset="0"/>
              </a:rPr>
              <a:t>. אם כן – לא תמיד האנמיה נגרמת מלופוס (יכול להיות גם מחזור). אנמיה קלאסית יחידה היא המוליטיס עם </a:t>
            </a:r>
            <a:r>
              <a:rPr lang="en-US" smtClean="0">
                <a:cs typeface="Times New Roman" pitchFamily="18" charset="0"/>
              </a:rPr>
              <a:t>coombs</a:t>
            </a:r>
            <a:r>
              <a:rPr lang="he-IL" smtClean="0">
                <a:cs typeface="Times New Roman" pitchFamily="18" charset="0"/>
              </a:rPr>
              <a:t> חיובי.</a:t>
            </a:r>
          </a:p>
          <a:p>
            <a:pPr algn="r" rtl="1"/>
            <a:r>
              <a:rPr lang="he-IL" b="1" smtClean="0">
                <a:cs typeface="Times New Roman" pitchFamily="18" charset="0"/>
              </a:rPr>
              <a:t>לויקופניה ולימפופניה </a:t>
            </a:r>
            <a:r>
              <a:rPr lang="he-IL" smtClean="0">
                <a:cs typeface="Times New Roman" pitchFamily="18" charset="0"/>
              </a:rPr>
              <a:t>– יכול להיות גם ממצב שנותנים אימונוס' (</a:t>
            </a:r>
            <a:r>
              <a:rPr lang="en-US" smtClean="0">
                <a:cs typeface="Times New Roman" pitchFamily="18" charset="0"/>
              </a:rPr>
              <a:t>imuran</a:t>
            </a:r>
            <a:r>
              <a:rPr lang="he-IL" smtClean="0">
                <a:cs typeface="Times New Roman" pitchFamily="18" charset="0"/>
              </a:rPr>
              <a:t>), או מחלה זיהומית, מלבד לופוס פעיל.</a:t>
            </a:r>
            <a:endParaRPr lang="en-US" smtClean="0">
              <a:cs typeface="Times New Roman" pitchFamily="18" charset="0"/>
            </a:endParaRPr>
          </a:p>
          <a:p>
            <a:pPr algn="r" rtl="1"/>
            <a:r>
              <a:rPr lang="en-US" smtClean="0">
                <a:cs typeface="Times New Roman" pitchFamily="18" charset="0"/>
              </a:rPr>
              <a:t>Coombs</a:t>
            </a:r>
            <a:r>
              <a:rPr lang="he-IL" smtClean="0">
                <a:cs typeface="Times New Roman" pitchFamily="18" charset="0"/>
              </a:rPr>
              <a:t> חיובי לא בהכרח גורר המוליזה.</a:t>
            </a:r>
            <a:endParaRPr lang="en-IN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2599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6F6930-116E-4CD3-9AD1-D0C7E1445CA5}" type="slidenum">
              <a:rPr lang="he-IL" altLang="en-US" smtClean="0"/>
              <a:pPr/>
              <a:t>25</a:t>
            </a:fld>
            <a:endParaRPr lang="en-US" altLang="en-US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r>
              <a:rPr lang="he-IL" b="1" smtClean="0">
                <a:cs typeface="Times New Roman" pitchFamily="18" charset="0"/>
              </a:rPr>
              <a:t>טרומבוציטופניה</a:t>
            </a:r>
            <a:r>
              <a:rPr lang="he-IL" smtClean="0">
                <a:cs typeface="Times New Roman" pitchFamily="18" charset="0"/>
              </a:rPr>
              <a:t> – נוגדנים כנגד ממברנת הטסית. הנוגדנים השכיחים לא יוצרים טרובוציטופניה.</a:t>
            </a:r>
          </a:p>
          <a:p>
            <a:pPr algn="r" rtl="1"/>
            <a:r>
              <a:rPr lang="he-IL" smtClean="0">
                <a:cs typeface="Times New Roman" pitchFamily="18" charset="0"/>
              </a:rPr>
              <a:t>יש מעט חולים עם טרובוציטופניה קבועה וכרונית (לא אקוטית), אם היא סביב 50,000 ויציבה לא מטפלים.</a:t>
            </a:r>
            <a:endParaRPr lang="en-IN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7839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C7434D-F960-48A9-B86E-607EB93664EF}" type="slidenum">
              <a:rPr lang="he-IL" altLang="en-US" smtClean="0"/>
              <a:pPr/>
              <a:t>26</a:t>
            </a:fld>
            <a:endParaRPr lang="en-US" altLang="en-US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r>
              <a:rPr lang="he-IL" u="sng" smtClean="0">
                <a:cs typeface="Times New Roman" pitchFamily="18" charset="0"/>
              </a:rPr>
              <a:t>מע' נוירופסיכיאטרית</a:t>
            </a:r>
            <a:endParaRPr lang="he-IL" smtClean="0">
              <a:cs typeface="Times New Roman" pitchFamily="18" charset="0"/>
            </a:endParaRPr>
          </a:p>
          <a:p>
            <a:pPr algn="r" rtl="1"/>
            <a:r>
              <a:rPr lang="he-IL" smtClean="0">
                <a:cs typeface="Times New Roman" pitchFamily="18" charset="0"/>
              </a:rPr>
              <a:t>יש קושי גדול בקלסיפיקציה, כי יש המון ביטויים נוירולוגיים ופסיכיאטריים.</a:t>
            </a:r>
          </a:p>
          <a:p>
            <a:pPr algn="r" rtl="1"/>
            <a:r>
              <a:rPr lang="he-IL" u="sng" smtClean="0">
                <a:cs typeface="Times New Roman" pitchFamily="18" charset="0"/>
              </a:rPr>
              <a:t>מעורבות </a:t>
            </a:r>
            <a:r>
              <a:rPr lang="en-US" u="sng" smtClean="0">
                <a:cs typeface="Times New Roman" pitchFamily="18" charset="0"/>
              </a:rPr>
              <a:t>CNS</a:t>
            </a:r>
            <a:endParaRPr lang="he-IL" b="1" smtClean="0">
              <a:cs typeface="Times New Roman" pitchFamily="18" charset="0"/>
            </a:endParaRPr>
          </a:p>
          <a:p>
            <a:pPr algn="r" rtl="1"/>
            <a:r>
              <a:rPr lang="he-IL" b="1" smtClean="0">
                <a:cs typeface="Times New Roman" pitchFamily="18" charset="0"/>
              </a:rPr>
              <a:t>פסיכוזה </a:t>
            </a:r>
            <a:r>
              <a:rPr lang="he-IL" smtClean="0">
                <a:cs typeface="Times New Roman" pitchFamily="18" charset="0"/>
              </a:rPr>
              <a:t>ו-</a:t>
            </a:r>
            <a:r>
              <a:rPr lang="en-US" b="1" smtClean="0">
                <a:cs typeface="Times New Roman" pitchFamily="18" charset="0"/>
              </a:rPr>
              <a:t>Seizure disorder</a:t>
            </a:r>
            <a:r>
              <a:rPr lang="he-IL" b="1" smtClean="0">
                <a:cs typeface="Times New Roman" pitchFamily="18" charset="0"/>
              </a:rPr>
              <a:t> </a:t>
            </a:r>
            <a:r>
              <a:rPr lang="he-IL" smtClean="0">
                <a:cs typeface="Times New Roman" pitchFamily="18" charset="0"/>
              </a:rPr>
              <a:t>– הביטויים הספציפיים לאבחנה. בעצם יש הרבה </a:t>
            </a:r>
            <a:r>
              <a:rPr lang="en-US" smtClean="0">
                <a:cs typeface="Times New Roman" pitchFamily="18" charset="0"/>
              </a:rPr>
              <a:t>DD</a:t>
            </a:r>
            <a:r>
              <a:rPr lang="he-IL" smtClean="0">
                <a:cs typeface="Times New Roman" pitchFamily="18" charset="0"/>
              </a:rPr>
              <a:t> לתופעות אלה:</a:t>
            </a:r>
          </a:p>
          <a:p>
            <a:pPr algn="r" rtl="1"/>
            <a:r>
              <a:rPr lang="he-IL" smtClean="0">
                <a:cs typeface="Times New Roman" pitchFamily="18" charset="0"/>
              </a:rPr>
              <a:t>מנינגיטיס לא זיהומית, מחלה דמויית </a:t>
            </a:r>
            <a:r>
              <a:rPr lang="en-US" smtClean="0">
                <a:cs typeface="Times New Roman" pitchFamily="18" charset="0"/>
              </a:rPr>
              <a:t>MS</a:t>
            </a:r>
            <a:r>
              <a:rPr lang="he-IL" smtClean="0">
                <a:cs typeface="Times New Roman" pitchFamily="18" charset="0"/>
              </a:rPr>
              <a:t> (דה-מיאלינטיבית), כאב ראש שלא מגיב לנרקוטיקה, פרכוסים, מצב בלבולי חריף, הפרעות קוניטיביות, חרדה, דיכאון, פסיכוזה, מחלה צרברווסקולארית.</a:t>
            </a:r>
            <a:endParaRPr lang="he-IL" u="sng" smtClean="0">
              <a:cs typeface="Times New Roman" pitchFamily="18" charset="0"/>
            </a:endParaRPr>
          </a:p>
          <a:p>
            <a:pPr algn="r" rtl="1"/>
            <a:r>
              <a:rPr lang="he-IL" u="sng" smtClean="0">
                <a:cs typeface="Times New Roman" pitchFamily="18" charset="0"/>
              </a:rPr>
              <a:t>מעורבות </a:t>
            </a:r>
            <a:r>
              <a:rPr lang="en-US" u="sng" smtClean="0">
                <a:cs typeface="Times New Roman" pitchFamily="18" charset="0"/>
              </a:rPr>
              <a:t>PNS</a:t>
            </a:r>
            <a:endParaRPr lang="he-IL" smtClean="0">
              <a:cs typeface="Times New Roman" pitchFamily="18" charset="0"/>
            </a:endParaRPr>
          </a:p>
          <a:p>
            <a:pPr algn="r" rtl="1"/>
            <a:r>
              <a:rPr lang="he-IL" smtClean="0">
                <a:cs typeface="Times New Roman" pitchFamily="18" charset="0"/>
              </a:rPr>
              <a:t>נוירופתיות (מונו / פולי), תופעות דמויות </a:t>
            </a:r>
            <a:r>
              <a:rPr lang="en-US" b="1" smtClean="0">
                <a:cs typeface="Times New Roman" pitchFamily="18" charset="0"/>
              </a:rPr>
              <a:t>guillain barre</a:t>
            </a:r>
            <a:r>
              <a:rPr lang="he-IL" smtClean="0">
                <a:cs typeface="Times New Roman" pitchFamily="18" charset="0"/>
              </a:rPr>
              <a:t>.</a:t>
            </a:r>
            <a:endParaRPr lang="en-IN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8557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096A9E-1AFD-4C85-AA7F-53800EADA35E}" type="slidenum">
              <a:rPr lang="he-IL" altLang="en-US" smtClean="0"/>
              <a:pPr/>
              <a:t>27</a:t>
            </a:fld>
            <a:endParaRPr lang="en-US" altLang="en-US" smtClean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r>
              <a:rPr lang="he-IL" altLang="en-US" u="sng" smtClean="0">
                <a:cs typeface="Times New Roman" pitchFamily="18" charset="0"/>
              </a:rPr>
              <a:t>בדיקות מעבדה</a:t>
            </a:r>
            <a:endParaRPr lang="en-US" altLang="en-US" smtClean="0">
              <a:cs typeface="Times New Roman" pitchFamily="18" charset="0"/>
            </a:endParaRPr>
          </a:p>
          <a:p>
            <a:pPr algn="r" rtl="1"/>
            <a:r>
              <a:rPr lang="en-US" altLang="en-US" b="1" smtClean="0">
                <a:cs typeface="Times New Roman" pitchFamily="18" charset="0"/>
              </a:rPr>
              <a:t>ANA</a:t>
            </a:r>
            <a:r>
              <a:rPr lang="he-IL" altLang="en-US" b="1" smtClean="0">
                <a:cs typeface="Times New Roman" pitchFamily="18" charset="0"/>
              </a:rPr>
              <a:t> </a:t>
            </a:r>
            <a:r>
              <a:rPr lang="he-IL" altLang="en-US" smtClean="0">
                <a:cs typeface="Times New Roman" pitchFamily="18" charset="0"/>
              </a:rPr>
              <a:t>– הנוגדן הקלאסי של המחלה. נוגדן כנגד אנטיגנים בתוך הגרעין, לא ספציפי ללופוס, מופיע במחלות ראומטיות סיסטמיות אחרות, הם בטיטר הכי גבוה בלופוס. כבדיקת סקר זה טוב מאוד, אך אפשר למצוא ב</a:t>
            </a:r>
            <a:r>
              <a:rPr lang="he-IL" altLang="en-US" b="1" smtClean="0">
                <a:cs typeface="Times New Roman" pitchFamily="18" charset="0"/>
              </a:rPr>
              <a:t>סקלרודרמה</a:t>
            </a:r>
            <a:r>
              <a:rPr lang="he-IL" altLang="en-US" smtClean="0">
                <a:cs typeface="Times New Roman" pitchFamily="18" charset="0"/>
              </a:rPr>
              <a:t>, </a:t>
            </a:r>
            <a:r>
              <a:rPr lang="en-US" altLang="en-US" b="1" smtClean="0">
                <a:cs typeface="Times New Roman" pitchFamily="18" charset="0"/>
              </a:rPr>
              <a:t>RA</a:t>
            </a:r>
            <a:r>
              <a:rPr lang="he-IL" altLang="en-US" smtClean="0">
                <a:cs typeface="Times New Roman" pitchFamily="18" charset="0"/>
              </a:rPr>
              <a:t>. עם זאת </a:t>
            </a:r>
            <a:r>
              <a:rPr lang="he-IL" altLang="en-US" b="1" smtClean="0">
                <a:cs typeface="Times New Roman" pitchFamily="18" charset="0"/>
              </a:rPr>
              <a:t>אין חולה לופוס ללא נוגדנים אלה</a:t>
            </a:r>
            <a:r>
              <a:rPr lang="he-IL" altLang="en-US" smtClean="0">
                <a:cs typeface="Times New Roman" pitchFamily="18" charset="0"/>
              </a:rPr>
              <a:t>. על כן, לא נעשה בדיקה זו בלי חשד קליני (יש גם סתם ככה באוכ').</a:t>
            </a:r>
          </a:p>
        </p:txBody>
      </p:sp>
    </p:spTree>
    <p:extLst>
      <p:ext uri="{BB962C8B-B14F-4D97-AF65-F5344CB8AC3E}">
        <p14:creationId xmlns:p14="http://schemas.microsoft.com/office/powerpoint/2010/main" val="28062628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C80FA8-FDE1-4901-B6AA-A193D69E86FE}" type="slidenum">
              <a:rPr lang="he-IL" altLang="en-US" smtClean="0"/>
              <a:pPr/>
              <a:t>28</a:t>
            </a:fld>
            <a:endParaRPr lang="en-US" altLang="en-US" smtClean="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r>
              <a:rPr lang="he-IL" altLang="en-US" smtClean="0">
                <a:cs typeface="Times New Roman" pitchFamily="18" charset="0"/>
              </a:rPr>
              <a:t>איתור הנוגדנים היא ע"י אימונופ' של תאים בחלוקה – יש 4 תבניות שקיעה: </a:t>
            </a:r>
            <a:r>
              <a:rPr lang="he-IL" altLang="en-US" b="1" smtClean="0">
                <a:cs typeface="Times New Roman" pitchFamily="18" charset="0"/>
              </a:rPr>
              <a:t>הומוגני</a:t>
            </a:r>
            <a:r>
              <a:rPr lang="he-IL" altLang="en-US" smtClean="0">
                <a:cs typeface="Times New Roman" pitchFamily="18" charset="0"/>
              </a:rPr>
              <a:t>, </a:t>
            </a:r>
            <a:r>
              <a:rPr lang="en-US" altLang="en-US" b="1" smtClean="0">
                <a:cs typeface="Times New Roman" pitchFamily="18" charset="0"/>
              </a:rPr>
              <a:t>speckled</a:t>
            </a:r>
            <a:r>
              <a:rPr lang="he-IL" altLang="en-US" smtClean="0">
                <a:cs typeface="Times New Roman" pitchFamily="18" charset="0"/>
              </a:rPr>
              <a:t>,  </a:t>
            </a:r>
            <a:r>
              <a:rPr lang="he-IL" altLang="en-US" b="1" smtClean="0">
                <a:cs typeface="Times New Roman" pitchFamily="18" charset="0"/>
              </a:rPr>
              <a:t>נוקלאולארי </a:t>
            </a:r>
            <a:r>
              <a:rPr lang="he-IL" altLang="en-US" smtClean="0">
                <a:cs typeface="Times New Roman" pitchFamily="18" charset="0"/>
              </a:rPr>
              <a:t>(בתוך הגרעינון – גם בסקלרודרמה), </a:t>
            </a:r>
            <a:r>
              <a:rPr lang="he-IL" altLang="en-US" b="1" smtClean="0">
                <a:cs typeface="Times New Roman" pitchFamily="18" charset="0"/>
              </a:rPr>
              <a:t>היקפי</a:t>
            </a:r>
            <a:r>
              <a:rPr lang="he-IL" altLang="en-US" smtClean="0">
                <a:cs typeface="Times New Roman" pitchFamily="18" charset="0"/>
              </a:rPr>
              <a:t>.</a:t>
            </a:r>
          </a:p>
          <a:p>
            <a:pPr algn="r" rtl="1"/>
            <a:r>
              <a:rPr lang="he-IL" altLang="en-US" smtClean="0">
                <a:cs typeface="Times New Roman" pitchFamily="18" charset="0"/>
              </a:rPr>
              <a:t>תבנית הצביעה אומרת נגד מה הנוגדן.</a:t>
            </a:r>
            <a:endParaRPr lang="en-IN" smtClean="0"/>
          </a:p>
        </p:txBody>
      </p:sp>
    </p:spTree>
    <p:extLst>
      <p:ext uri="{BB962C8B-B14F-4D97-AF65-F5344CB8AC3E}">
        <p14:creationId xmlns:p14="http://schemas.microsoft.com/office/powerpoint/2010/main" val="39440597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C79E27-6CF7-4393-8829-8D1C4EDCDCDC}" type="slidenum">
              <a:rPr lang="he-IL" altLang="en-US" smtClean="0"/>
              <a:pPr/>
              <a:t>29</a:t>
            </a:fld>
            <a:endParaRPr lang="en-US" altLang="en-US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r>
              <a:rPr lang="he-IL" smtClean="0">
                <a:cs typeface="Times New Roman" pitchFamily="18" charset="0"/>
              </a:rPr>
              <a:t>היום כבר בודקים ב-</a:t>
            </a:r>
            <a:r>
              <a:rPr lang="en-US" smtClean="0">
                <a:cs typeface="Times New Roman" pitchFamily="18" charset="0"/>
              </a:rPr>
              <a:t>ELISA</a:t>
            </a:r>
            <a:r>
              <a:rPr lang="he-IL" smtClean="0">
                <a:cs typeface="Times New Roman" pitchFamily="18" charset="0"/>
              </a:rPr>
              <a:t> כנגד מה הנוגדן.</a:t>
            </a:r>
          </a:p>
          <a:p>
            <a:pPr algn="r" rtl="1"/>
            <a:r>
              <a:rPr lang="he-IL" smtClean="0">
                <a:cs typeface="Times New Roman" pitchFamily="18" charset="0"/>
              </a:rPr>
              <a:t>מחלקים </a:t>
            </a:r>
            <a:r>
              <a:rPr lang="en-US" smtClean="0">
                <a:cs typeface="Times New Roman" pitchFamily="18" charset="0"/>
              </a:rPr>
              <a:t>ANA</a:t>
            </a:r>
            <a:r>
              <a:rPr lang="he-IL" smtClean="0">
                <a:cs typeface="Times New Roman" pitchFamily="18" charset="0"/>
              </a:rPr>
              <a:t> כנגד כמה גורמים:</a:t>
            </a:r>
            <a:endParaRPr lang="en-US" smtClean="0">
              <a:cs typeface="Times New Roman" pitchFamily="18" charset="0"/>
            </a:endParaRPr>
          </a:p>
          <a:p>
            <a:pPr algn="r" rtl="1">
              <a:buFontTx/>
              <a:buChar char="•"/>
            </a:pPr>
            <a:r>
              <a:rPr lang="en-US" b="1" smtClean="0"/>
              <a:t>dsDNA</a:t>
            </a:r>
            <a:r>
              <a:rPr lang="he-IL" smtClean="0"/>
              <a:t>.</a:t>
            </a:r>
            <a:endParaRPr lang="en-US" smtClean="0"/>
          </a:p>
          <a:p>
            <a:pPr algn="r" rtl="1">
              <a:buFontTx/>
              <a:buChar char="•"/>
            </a:pPr>
            <a:r>
              <a:rPr lang="en-US" b="1" smtClean="0"/>
              <a:t>ssDNA</a:t>
            </a:r>
            <a:r>
              <a:rPr lang="he-IL" b="1" smtClean="0">
                <a:cs typeface="Times New Roman" pitchFamily="18" charset="0"/>
              </a:rPr>
              <a:t> </a:t>
            </a:r>
            <a:r>
              <a:rPr lang="he-IL" smtClean="0"/>
              <a:t>– דנ"א שעבר דה-נטורציה.</a:t>
            </a:r>
          </a:p>
          <a:p>
            <a:pPr algn="r" rtl="1">
              <a:buFontTx/>
              <a:buChar char="•"/>
            </a:pPr>
            <a:r>
              <a:rPr lang="he-IL" smtClean="0"/>
              <a:t>נגד רכיבי גרעין </a:t>
            </a:r>
            <a:r>
              <a:rPr lang="he-IL" b="1" smtClean="0"/>
              <a:t>היסטונים</a:t>
            </a:r>
            <a:r>
              <a:rPr lang="he-IL" smtClean="0"/>
              <a:t>.</a:t>
            </a:r>
          </a:p>
          <a:p>
            <a:pPr algn="r" rtl="1">
              <a:buFontTx/>
              <a:buChar char="•"/>
            </a:pPr>
            <a:r>
              <a:rPr lang="he-IL" smtClean="0"/>
              <a:t>נגד רכיבי גרעין </a:t>
            </a:r>
            <a:r>
              <a:rPr lang="he-IL" b="1" smtClean="0"/>
              <a:t>לא</a:t>
            </a:r>
            <a:r>
              <a:rPr lang="he-IL" b="1" smtClean="0">
                <a:cs typeface="Times New Roman" pitchFamily="18" charset="0"/>
              </a:rPr>
              <a:t>-</a:t>
            </a:r>
            <a:r>
              <a:rPr lang="he-IL" b="1" smtClean="0"/>
              <a:t>היסטוניים </a:t>
            </a:r>
            <a:r>
              <a:rPr lang="he-IL" smtClean="0"/>
              <a:t>(ח. גרעין).</a:t>
            </a:r>
            <a:endParaRPr lang="en-IN" smtClean="0"/>
          </a:p>
        </p:txBody>
      </p:sp>
    </p:spTree>
    <p:extLst>
      <p:ext uri="{BB962C8B-B14F-4D97-AF65-F5344CB8AC3E}">
        <p14:creationId xmlns:p14="http://schemas.microsoft.com/office/powerpoint/2010/main" val="1450874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F84BF9-EC38-40ED-A30D-5A4904A1A6B3}" type="slidenum">
              <a:rPr lang="he-IL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r>
              <a:rPr lang="he-IL" smtClean="0">
                <a:cs typeface="Times New Roman" pitchFamily="18" charset="0"/>
              </a:rPr>
              <a:t>המחלה מוכרת בכל העולם.</a:t>
            </a:r>
          </a:p>
          <a:p>
            <a:pPr algn="r" rtl="1"/>
            <a:r>
              <a:rPr lang="he-IL" smtClean="0">
                <a:cs typeface="Times New Roman" pitchFamily="18" charset="0"/>
              </a:rPr>
              <a:t>שכיחות 1:2,000 בארה"ב.</a:t>
            </a:r>
          </a:p>
          <a:p>
            <a:pPr algn="r" rtl="1"/>
            <a:r>
              <a:rPr lang="he-IL" smtClean="0">
                <a:cs typeface="Times New Roman" pitchFamily="18" charset="0"/>
              </a:rPr>
              <a:t>יש יחס של 9:1 נשים-גברים בגיל פוריות.</a:t>
            </a:r>
          </a:p>
          <a:p>
            <a:pPr algn="r" rtl="1"/>
            <a:r>
              <a:rPr lang="he-IL" smtClean="0">
                <a:cs typeface="Times New Roman" pitchFamily="18" charset="0"/>
              </a:rPr>
              <a:t>יש נטייה ל</a:t>
            </a:r>
            <a:r>
              <a:rPr lang="he-IL" b="1" smtClean="0">
                <a:cs typeface="Times New Roman" pitchFamily="18" charset="0"/>
              </a:rPr>
              <a:t>שחורים </a:t>
            </a:r>
            <a:r>
              <a:rPr lang="he-IL" smtClean="0">
                <a:cs typeface="Times New Roman" pitchFamily="18" charset="0"/>
              </a:rPr>
              <a:t>ו</a:t>
            </a:r>
            <a:r>
              <a:rPr lang="he-IL" b="1" smtClean="0">
                <a:cs typeface="Times New Roman" pitchFamily="18" charset="0"/>
              </a:rPr>
              <a:t>היספאניים </a:t>
            </a:r>
            <a:r>
              <a:rPr lang="he-IL" smtClean="0">
                <a:cs typeface="Times New Roman" pitchFamily="18" charset="0"/>
              </a:rPr>
              <a:t>– מרמז על משהו גנטי.</a:t>
            </a:r>
            <a:endParaRPr lang="en-IN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240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EEC37D-BF9C-4D23-8C54-00389DFE84ED}" type="slidenum">
              <a:rPr lang="he-IL" altLang="en-US" smtClean="0"/>
              <a:pPr/>
              <a:t>30</a:t>
            </a:fld>
            <a:endParaRPr lang="en-US" altLang="en-US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r>
              <a:rPr lang="he-IL" u="sng" smtClean="0">
                <a:cs typeface="Times New Roman" pitchFamily="18" charset="0"/>
              </a:rPr>
              <a:t>הנוגדנים הנפוצים בלופוס</a:t>
            </a:r>
            <a:r>
              <a:rPr lang="he-IL" smtClean="0">
                <a:cs typeface="Times New Roman" pitchFamily="18" charset="0"/>
              </a:rPr>
              <a:t>:</a:t>
            </a:r>
            <a:endParaRPr lang="en-US" smtClean="0">
              <a:cs typeface="Times New Roman" pitchFamily="18" charset="0"/>
            </a:endParaRPr>
          </a:p>
          <a:p>
            <a:pPr algn="r" rtl="1"/>
            <a:r>
              <a:rPr lang="en-US" b="1" smtClean="0">
                <a:cs typeface="Times New Roman" pitchFamily="18" charset="0"/>
              </a:rPr>
              <a:t>Anti-dsDNA</a:t>
            </a:r>
            <a:r>
              <a:rPr lang="he-IL" b="1" smtClean="0">
                <a:cs typeface="Times New Roman" pitchFamily="18" charset="0"/>
              </a:rPr>
              <a:t> </a:t>
            </a:r>
            <a:r>
              <a:rPr lang="he-IL" smtClean="0">
                <a:cs typeface="Times New Roman" pitchFamily="18" charset="0"/>
              </a:rPr>
              <a:t>(חשוב וקריטריון) – ב-50-60% מהחולים. הבדיקה מאוד ספציפית, אין מחלה אחרת כ"כ, אך לא לכל החולים.</a:t>
            </a:r>
            <a:endParaRPr lang="en-US" smtClean="0">
              <a:cs typeface="Times New Roman" pitchFamily="18" charset="0"/>
            </a:endParaRPr>
          </a:p>
          <a:p>
            <a:pPr algn="r" rtl="1"/>
            <a:r>
              <a:rPr lang="en-US" b="1" smtClean="0">
                <a:cs typeface="Times New Roman" pitchFamily="18" charset="0"/>
              </a:rPr>
              <a:t>Anti-smith</a:t>
            </a:r>
            <a:r>
              <a:rPr lang="he-IL" b="1" smtClean="0">
                <a:cs typeface="Times New Roman" pitchFamily="18" charset="0"/>
              </a:rPr>
              <a:t> </a:t>
            </a:r>
            <a:r>
              <a:rPr lang="he-IL" smtClean="0">
                <a:cs typeface="Times New Roman" pitchFamily="18" charset="0"/>
              </a:rPr>
              <a:t>(</a:t>
            </a:r>
            <a:r>
              <a:rPr lang="en-US" smtClean="0">
                <a:cs typeface="Times New Roman" pitchFamily="18" charset="0"/>
              </a:rPr>
              <a:t>anti-sm</a:t>
            </a:r>
            <a:r>
              <a:rPr lang="he-IL" smtClean="0">
                <a:cs typeface="Times New Roman" pitchFamily="18" charset="0"/>
              </a:rPr>
              <a:t>) – נוגדן שתואר בגברת </a:t>
            </a:r>
            <a:r>
              <a:rPr lang="en-US" smtClean="0">
                <a:cs typeface="Times New Roman" pitchFamily="18" charset="0"/>
              </a:rPr>
              <a:t>Smith</a:t>
            </a:r>
            <a:r>
              <a:rPr lang="he-IL" smtClean="0">
                <a:cs typeface="Times New Roman" pitchFamily="18" charset="0"/>
              </a:rPr>
              <a:t> ב-30% מהחולים, ואין מחלה אחרת עם נוגדים אלה, אך לא מספיק, כי יש רק 30%.</a:t>
            </a:r>
          </a:p>
          <a:p>
            <a:pPr algn="r" rtl="1"/>
            <a:r>
              <a:rPr lang="he-IL" smtClean="0">
                <a:cs typeface="Times New Roman" pitchFamily="18" charset="0"/>
              </a:rPr>
              <a:t>בנוסף </a:t>
            </a:r>
            <a:r>
              <a:rPr lang="en-US" b="1" smtClean="0">
                <a:cs typeface="Times New Roman" pitchFamily="18" charset="0"/>
              </a:rPr>
              <a:t>anti-ssDNA</a:t>
            </a:r>
            <a:r>
              <a:rPr lang="he-IL" b="1" smtClean="0">
                <a:cs typeface="Times New Roman" pitchFamily="18" charset="0"/>
              </a:rPr>
              <a:t> </a:t>
            </a:r>
            <a:r>
              <a:rPr lang="he-IL" smtClean="0">
                <a:cs typeface="Times New Roman" pitchFamily="18" charset="0"/>
              </a:rPr>
              <a:t>(60%), </a:t>
            </a:r>
            <a:r>
              <a:rPr lang="en-US" b="1" smtClean="0">
                <a:cs typeface="Times New Roman" pitchFamily="18" charset="0"/>
              </a:rPr>
              <a:t>anti-histone</a:t>
            </a:r>
            <a:r>
              <a:rPr lang="he-IL" b="1" smtClean="0">
                <a:cs typeface="Times New Roman" pitchFamily="18" charset="0"/>
              </a:rPr>
              <a:t> </a:t>
            </a:r>
            <a:r>
              <a:rPr lang="he-IL" smtClean="0">
                <a:cs typeface="Times New Roman" pitchFamily="18" charset="0"/>
              </a:rPr>
              <a:t>(70%), </a:t>
            </a:r>
            <a:r>
              <a:rPr lang="en-US" b="1" smtClean="0">
                <a:cs typeface="Times New Roman" pitchFamily="18" charset="0"/>
              </a:rPr>
              <a:t>anti-Ro</a:t>
            </a:r>
            <a:r>
              <a:rPr lang="he-IL" b="1" smtClean="0">
                <a:cs typeface="Times New Roman" pitchFamily="18" charset="0"/>
              </a:rPr>
              <a:t> </a:t>
            </a:r>
            <a:r>
              <a:rPr lang="he-IL" smtClean="0">
                <a:cs typeface="Times New Roman" pitchFamily="18" charset="0"/>
              </a:rPr>
              <a:t>(</a:t>
            </a:r>
            <a:r>
              <a:rPr lang="en-US" smtClean="0">
                <a:cs typeface="Times New Roman" pitchFamily="18" charset="0"/>
              </a:rPr>
              <a:t>SSA </a:t>
            </a:r>
            <a:r>
              <a:rPr lang="he-IL" smtClean="0">
                <a:cs typeface="Times New Roman" pitchFamily="18" charset="0"/>
              </a:rPr>
              <a:t>– 30%), </a:t>
            </a:r>
            <a:r>
              <a:rPr lang="en-US" b="1" smtClean="0">
                <a:cs typeface="Times New Roman" pitchFamily="18" charset="0"/>
              </a:rPr>
              <a:t>anti-La</a:t>
            </a:r>
            <a:r>
              <a:rPr lang="he-IL" b="1" smtClean="0">
                <a:cs typeface="Times New Roman" pitchFamily="18" charset="0"/>
              </a:rPr>
              <a:t> </a:t>
            </a:r>
            <a:r>
              <a:rPr lang="he-IL" smtClean="0">
                <a:cs typeface="Times New Roman" pitchFamily="18" charset="0"/>
              </a:rPr>
              <a:t>(</a:t>
            </a:r>
            <a:r>
              <a:rPr lang="en-US" smtClean="0">
                <a:cs typeface="Times New Roman" pitchFamily="18" charset="0"/>
              </a:rPr>
              <a:t>SSB</a:t>
            </a:r>
            <a:r>
              <a:rPr lang="he-IL" smtClean="0">
                <a:cs typeface="Times New Roman" pitchFamily="18" charset="0"/>
              </a:rPr>
              <a:t> - 15%), </a:t>
            </a:r>
            <a:r>
              <a:rPr lang="en-US" b="1" smtClean="0">
                <a:cs typeface="Times New Roman" pitchFamily="18" charset="0"/>
              </a:rPr>
              <a:t>anti-RNP</a:t>
            </a:r>
            <a:r>
              <a:rPr lang="he-IL" b="1" smtClean="0">
                <a:cs typeface="Times New Roman" pitchFamily="18" charset="0"/>
              </a:rPr>
              <a:t> </a:t>
            </a:r>
            <a:r>
              <a:rPr lang="he-IL" smtClean="0">
                <a:cs typeface="Times New Roman" pitchFamily="18" charset="0"/>
              </a:rPr>
              <a:t>(35%). לא כולם יראו את כל הנוגדנים.</a:t>
            </a:r>
            <a:endParaRPr lang="en-IN" smtClean="0"/>
          </a:p>
        </p:txBody>
      </p:sp>
    </p:spTree>
    <p:extLst>
      <p:ext uri="{BB962C8B-B14F-4D97-AF65-F5344CB8AC3E}">
        <p14:creationId xmlns:p14="http://schemas.microsoft.com/office/powerpoint/2010/main" val="2641048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3FB6D1-EF9D-44F7-AFB1-B11CD864C2FF}" type="slidenum">
              <a:rPr lang="he-IL" altLang="en-US" smtClean="0"/>
              <a:pPr/>
              <a:t>31</a:t>
            </a:fld>
            <a:endParaRPr lang="en-US" altLang="en-US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r>
              <a:rPr lang="en-US" b="1" smtClean="0"/>
              <a:t>Anti-ssDNA</a:t>
            </a:r>
            <a:r>
              <a:rPr lang="he-IL" smtClean="0">
                <a:cs typeface="Times New Roman" pitchFamily="18" charset="0"/>
              </a:rPr>
              <a:t> </a:t>
            </a:r>
            <a:r>
              <a:rPr lang="he-IL" smtClean="0"/>
              <a:t>– לא ספציפי ולא בשימוש, מופיע גם במחלות ראומטיות אחרות.</a:t>
            </a:r>
            <a:endParaRPr lang="en-US" smtClean="0"/>
          </a:p>
          <a:p>
            <a:pPr algn="r" rtl="1"/>
            <a:r>
              <a:rPr lang="en-US" b="1" smtClean="0"/>
              <a:t>Anti-dsDNA</a:t>
            </a:r>
            <a:r>
              <a:rPr lang="he-IL" smtClean="0">
                <a:cs typeface="Times New Roman" pitchFamily="18" charset="0"/>
              </a:rPr>
              <a:t> </a:t>
            </a:r>
            <a:r>
              <a:rPr lang="he-IL" smtClean="0"/>
              <a:t>– ספציפי, בעל חשיבות קלינית מעבר לאבחנתית – הטיטר נמוך בהפוגה וגבוה בהתלקחות. עם זאת, היא לא מופעיה בכולם והוא </a:t>
            </a:r>
            <a:r>
              <a:rPr lang="he-IL" b="1" smtClean="0"/>
              <a:t>בקורלציה למחלה כלייתית</a:t>
            </a:r>
            <a:r>
              <a:rPr lang="he-IL" smtClean="0"/>
              <a:t> (הנורמה היא 14). הוא קשור לגלומרולי בקורלציה גנטית, הוא פעיל ממש בגרימת המחלה.</a:t>
            </a:r>
            <a:endParaRPr lang="en-IN" smtClean="0"/>
          </a:p>
        </p:txBody>
      </p:sp>
    </p:spTree>
    <p:extLst>
      <p:ext uri="{BB962C8B-B14F-4D97-AF65-F5344CB8AC3E}">
        <p14:creationId xmlns:p14="http://schemas.microsoft.com/office/powerpoint/2010/main" val="33370540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B76E68-85A4-4F48-B4DA-E8A0ADDD57B4}" type="slidenum">
              <a:rPr lang="he-IL" altLang="en-US" smtClean="0"/>
              <a:pPr/>
              <a:t>32</a:t>
            </a:fld>
            <a:endParaRPr lang="en-US" altLang="en-US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r>
              <a:rPr lang="he-IL" u="sng" smtClean="0">
                <a:cs typeface="Times New Roman" pitchFamily="18" charset="0"/>
              </a:rPr>
              <a:t>יש אסוציאציות קליניות לנוגדנים העצמיים השונים</a:t>
            </a:r>
            <a:r>
              <a:rPr lang="he-IL" smtClean="0">
                <a:cs typeface="Times New Roman" pitchFamily="18" charset="0"/>
              </a:rPr>
              <a:t>:</a:t>
            </a:r>
            <a:endParaRPr lang="en-US" smtClean="0">
              <a:cs typeface="Times New Roman" pitchFamily="18" charset="0"/>
            </a:endParaRPr>
          </a:p>
          <a:p>
            <a:pPr algn="r" rtl="1"/>
            <a:r>
              <a:rPr lang="en-US" b="1" smtClean="0">
                <a:cs typeface="Times New Roman" pitchFamily="18" charset="0"/>
              </a:rPr>
              <a:t>Anti-dsDNA</a:t>
            </a:r>
            <a:r>
              <a:rPr lang="he-IL" smtClean="0">
                <a:cs typeface="Times New Roman" pitchFamily="18" charset="0"/>
              </a:rPr>
              <a:t> (50%) מאוד ספציפי עם נפריטיס.</a:t>
            </a:r>
            <a:endParaRPr lang="en-US" smtClean="0">
              <a:cs typeface="Times New Roman" pitchFamily="18" charset="0"/>
            </a:endParaRPr>
          </a:p>
          <a:p>
            <a:pPr algn="r" rtl="1"/>
            <a:r>
              <a:rPr lang="en-US" b="1" smtClean="0">
                <a:cs typeface="Times New Roman" pitchFamily="18" charset="0"/>
              </a:rPr>
              <a:t>Anti-ssDNA</a:t>
            </a:r>
            <a:r>
              <a:rPr lang="he-IL" b="1" smtClean="0">
                <a:cs typeface="Times New Roman" pitchFamily="18" charset="0"/>
              </a:rPr>
              <a:t> </a:t>
            </a:r>
            <a:r>
              <a:rPr lang="he-IL" smtClean="0">
                <a:cs typeface="Times New Roman" pitchFamily="18" charset="0"/>
              </a:rPr>
              <a:t>– לא ספציפי, אין קורלציה קלינית, לא להשתמש.</a:t>
            </a:r>
            <a:endParaRPr lang="en-US" smtClean="0">
              <a:cs typeface="Times New Roman" pitchFamily="18" charset="0"/>
            </a:endParaRPr>
          </a:p>
          <a:p>
            <a:pPr algn="r" rtl="1"/>
            <a:r>
              <a:rPr lang="en-US" b="1" smtClean="0">
                <a:cs typeface="Times New Roman" pitchFamily="18" charset="0"/>
              </a:rPr>
              <a:t>Anti-histone</a:t>
            </a:r>
            <a:r>
              <a:rPr lang="he-IL" b="1" smtClean="0">
                <a:cs typeface="Times New Roman" pitchFamily="18" charset="0"/>
              </a:rPr>
              <a:t> </a:t>
            </a:r>
            <a:r>
              <a:rPr lang="he-IL" smtClean="0">
                <a:cs typeface="Times New Roman" pitchFamily="18" charset="0"/>
              </a:rPr>
              <a:t>– לא ספצפי, אך חשוב ב-</a:t>
            </a:r>
            <a:r>
              <a:rPr lang="en-US" b="1" smtClean="0">
                <a:cs typeface="Times New Roman" pitchFamily="18" charset="0"/>
              </a:rPr>
              <a:t>drug induced lupus</a:t>
            </a:r>
            <a:r>
              <a:rPr lang="he-IL" smtClean="0">
                <a:cs typeface="Times New Roman" pitchFamily="18" charset="0"/>
              </a:rPr>
              <a:t>.</a:t>
            </a:r>
            <a:endParaRPr lang="en-US" smtClean="0">
              <a:cs typeface="Times New Roman" pitchFamily="18" charset="0"/>
            </a:endParaRPr>
          </a:p>
          <a:p>
            <a:pPr algn="r" rtl="1"/>
            <a:r>
              <a:rPr lang="en-US" b="1" smtClean="0">
                <a:cs typeface="Times New Roman" pitchFamily="18" charset="0"/>
              </a:rPr>
              <a:t>Anti-Ro</a:t>
            </a:r>
            <a:r>
              <a:rPr lang="he-IL" b="1" smtClean="0">
                <a:cs typeface="Times New Roman" pitchFamily="18" charset="0"/>
              </a:rPr>
              <a:t> </a:t>
            </a:r>
            <a:r>
              <a:rPr lang="he-IL" smtClean="0">
                <a:cs typeface="Times New Roman" pitchFamily="18" charset="0"/>
              </a:rPr>
              <a:t>– בעל קורלציה עם </a:t>
            </a:r>
            <a:r>
              <a:rPr lang="en-US" b="1" smtClean="0">
                <a:cs typeface="Times New Roman" pitchFamily="18" charset="0"/>
              </a:rPr>
              <a:t>sub-acute</a:t>
            </a:r>
            <a:r>
              <a:rPr lang="he-IL" b="1" smtClean="0">
                <a:cs typeface="Times New Roman" pitchFamily="18" charset="0"/>
              </a:rPr>
              <a:t> </a:t>
            </a:r>
            <a:r>
              <a:rPr lang="he-IL" smtClean="0">
                <a:cs typeface="Times New Roman" pitchFamily="18" charset="0"/>
              </a:rPr>
              <a:t>ו-</a:t>
            </a:r>
            <a:r>
              <a:rPr lang="en-US" b="1" smtClean="0">
                <a:cs typeface="Times New Roman" pitchFamily="18" charset="0"/>
              </a:rPr>
              <a:t>heart block</a:t>
            </a:r>
            <a:r>
              <a:rPr lang="he-IL" b="1" smtClean="0">
                <a:cs typeface="Times New Roman" pitchFamily="18" charset="0"/>
              </a:rPr>
              <a:t> </a:t>
            </a:r>
            <a:r>
              <a:rPr lang="he-IL" smtClean="0">
                <a:cs typeface="Times New Roman" pitchFamily="18" charset="0"/>
              </a:rPr>
              <a:t>בעובר. נוגדנים אלה עוברים דרך השליה לעובר וגורמים לחסם לבבי.</a:t>
            </a:r>
            <a:endParaRPr lang="en-US" smtClean="0">
              <a:cs typeface="Times New Roman" pitchFamily="18" charset="0"/>
            </a:endParaRPr>
          </a:p>
          <a:p>
            <a:pPr algn="r" rtl="1"/>
            <a:r>
              <a:rPr lang="en-US" b="1" smtClean="0">
                <a:cs typeface="Times New Roman" pitchFamily="18" charset="0"/>
              </a:rPr>
              <a:t>Anti-Sm</a:t>
            </a:r>
            <a:r>
              <a:rPr lang="he-IL" b="1" smtClean="0">
                <a:cs typeface="Times New Roman" pitchFamily="18" charset="0"/>
              </a:rPr>
              <a:t> </a:t>
            </a:r>
            <a:r>
              <a:rPr lang="he-IL" smtClean="0">
                <a:cs typeface="Times New Roman" pitchFamily="18" charset="0"/>
              </a:rPr>
              <a:t>(30%) – ספציפי, עם </a:t>
            </a:r>
            <a:r>
              <a:rPr lang="he-IL" b="1" smtClean="0">
                <a:cs typeface="Times New Roman" pitchFamily="18" charset="0"/>
              </a:rPr>
              <a:t>נפריטיס</a:t>
            </a:r>
            <a:r>
              <a:rPr lang="he-IL" smtClean="0">
                <a:cs typeface="Times New Roman" pitchFamily="18" charset="0"/>
              </a:rPr>
              <a:t>.</a:t>
            </a:r>
            <a:endParaRPr lang="en-US" smtClean="0">
              <a:cs typeface="Times New Roman" pitchFamily="18" charset="0"/>
            </a:endParaRPr>
          </a:p>
          <a:p>
            <a:pPr algn="r" rtl="1"/>
            <a:r>
              <a:rPr lang="en-US" b="1" smtClean="0">
                <a:cs typeface="Times New Roman" pitchFamily="18" charset="0"/>
              </a:rPr>
              <a:t>Anti-RNP</a:t>
            </a:r>
            <a:r>
              <a:rPr lang="he-IL" b="1" smtClean="0">
                <a:cs typeface="Times New Roman" pitchFamily="18" charset="0"/>
              </a:rPr>
              <a:t> </a:t>
            </a:r>
            <a:r>
              <a:rPr lang="he-IL" smtClean="0">
                <a:cs typeface="Times New Roman" pitchFamily="18" charset="0"/>
              </a:rPr>
              <a:t>– </a:t>
            </a:r>
            <a:r>
              <a:rPr lang="en-US" smtClean="0">
                <a:cs typeface="Times New Roman" pitchFamily="18" charset="0"/>
              </a:rPr>
              <a:t>mixed connective tissue disease</a:t>
            </a:r>
            <a:r>
              <a:rPr lang="he-IL" smtClean="0">
                <a:cs typeface="Times New Roman" pitchFamily="18" charset="0"/>
              </a:rPr>
              <a:t>.</a:t>
            </a:r>
            <a:endParaRPr lang="en-US" smtClean="0">
              <a:cs typeface="Times New Roman" pitchFamily="18" charset="0"/>
            </a:endParaRPr>
          </a:p>
          <a:p>
            <a:pPr algn="r" rtl="1"/>
            <a:r>
              <a:rPr lang="en-US" b="1" smtClean="0">
                <a:cs typeface="Times New Roman" pitchFamily="18" charset="0"/>
              </a:rPr>
              <a:t>APLA</a:t>
            </a:r>
            <a:r>
              <a:rPr lang="he-IL" b="1" smtClean="0">
                <a:cs typeface="Times New Roman" pitchFamily="18" charset="0"/>
              </a:rPr>
              <a:t> </a:t>
            </a:r>
            <a:r>
              <a:rPr lang="he-IL" smtClean="0">
                <a:cs typeface="Times New Roman" pitchFamily="18" charset="0"/>
              </a:rPr>
              <a:t>– אינו כנגד גרעין, ב-30% מהחולים והוא באסוציאציה עם טרומבוזה והפלות חוזרות.</a:t>
            </a:r>
            <a:endParaRPr lang="en-IN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3007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AA1326-4DB4-4AED-9916-C5644EA72CE4}" type="slidenum">
              <a:rPr lang="he-IL" altLang="en-US" smtClean="0"/>
              <a:pPr/>
              <a:t>33</a:t>
            </a:fld>
            <a:endParaRPr lang="en-US" altLang="en-US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r>
              <a:rPr lang="he-IL" smtClean="0">
                <a:cs typeface="Times New Roman" pitchFamily="18" charset="0"/>
              </a:rPr>
              <a:t>אבחנה של לופוס היא קומבינציה של ממצאים קליניים וממצאי מעבדה.</a:t>
            </a:r>
          </a:p>
          <a:p>
            <a:pPr algn="r" rtl="1"/>
            <a:r>
              <a:rPr lang="he-IL" smtClean="0">
                <a:cs typeface="Times New Roman" pitchFamily="18" charset="0"/>
              </a:rPr>
              <a:t>הם יכולים להתפרש על שנים עד לאבחנה. נערה עם טרובוציטופניה וביטוי של </a:t>
            </a:r>
            <a:r>
              <a:rPr lang="en-US" smtClean="0">
                <a:cs typeface="Times New Roman" pitchFamily="18" charset="0"/>
              </a:rPr>
              <a:t>ANA</a:t>
            </a:r>
            <a:r>
              <a:rPr lang="he-IL" smtClean="0">
                <a:cs typeface="Times New Roman" pitchFamily="18" charset="0"/>
              </a:rPr>
              <a:t> – יכול להיות שרק עוד שנתיים תפתח פגיעה עורית או נפרולוגית, ורק אז מגלים את האבחנה. בפועל מסווגים אותה כ-</a:t>
            </a:r>
            <a:r>
              <a:rPr lang="en-US" smtClean="0">
                <a:cs typeface="Times New Roman" pitchFamily="18" charset="0"/>
              </a:rPr>
              <a:t>suspected lupus</a:t>
            </a:r>
            <a:r>
              <a:rPr lang="he-IL" smtClean="0">
                <a:cs typeface="Times New Roman" pitchFamily="18" charset="0"/>
              </a:rPr>
              <a:t>, אם היא לא עונה על כל הקריטריונים.</a:t>
            </a:r>
          </a:p>
          <a:p>
            <a:pPr algn="r" rtl="1"/>
            <a:r>
              <a:rPr lang="he-IL" smtClean="0">
                <a:cs typeface="Times New Roman" pitchFamily="18" charset="0"/>
              </a:rPr>
              <a:t>קלסיפיקציה נעשתה בעיקר לצורכי מחקר. במציאות הקריטריונים מאומצים לאבחנה קלינית.</a:t>
            </a:r>
            <a:endParaRPr lang="en-IN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2116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0D3D52-A06D-431A-B6A1-502199788072}" type="slidenum">
              <a:rPr lang="he-IL" altLang="en-US" smtClean="0"/>
              <a:pPr/>
              <a:t>34</a:t>
            </a:fld>
            <a:endParaRPr lang="en-US" altLang="en-US" smtClean="0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/>
            <a:r>
              <a:rPr lang="he-IL" u="sng" smtClean="0">
                <a:cs typeface="Times New Roman" pitchFamily="18" charset="0"/>
              </a:rPr>
              <a:t>קריטריונים ללופוס</a:t>
            </a:r>
          </a:p>
          <a:p>
            <a:pPr marL="228600" indent="-228600" algn="r" rtl="1"/>
            <a:r>
              <a:rPr lang="he-IL" smtClean="0">
                <a:cs typeface="Times New Roman" pitchFamily="18" charset="0"/>
              </a:rPr>
              <a:t>צריך </a:t>
            </a:r>
            <a:r>
              <a:rPr lang="he-IL" b="1" smtClean="0">
                <a:cs typeface="Times New Roman" pitchFamily="18" charset="0"/>
              </a:rPr>
              <a:t>4/11 </a:t>
            </a:r>
            <a:r>
              <a:rPr lang="he-IL" smtClean="0">
                <a:cs typeface="Times New Roman" pitchFamily="18" charset="0"/>
              </a:rPr>
              <a:t>לקבוע לופוס.</a:t>
            </a:r>
          </a:p>
          <a:p>
            <a:pPr marL="228600" indent="-228600" algn="r" rtl="1">
              <a:buFontTx/>
              <a:buAutoNum type="arabicPeriod"/>
            </a:pPr>
            <a:r>
              <a:rPr lang="he-IL" b="1" smtClean="0">
                <a:cs typeface="Times New Roman" pitchFamily="18" charset="0"/>
              </a:rPr>
              <a:t>פריחת פרפר</a:t>
            </a:r>
            <a:r>
              <a:rPr lang="he-IL" smtClean="0">
                <a:cs typeface="Times New Roman" pitchFamily="18" charset="0"/>
              </a:rPr>
              <a:t>.</a:t>
            </a:r>
          </a:p>
          <a:p>
            <a:pPr marL="228600" indent="-228600" algn="r" rtl="1">
              <a:buFontTx/>
              <a:buAutoNum type="arabicPeriod"/>
            </a:pPr>
            <a:r>
              <a:rPr lang="he-IL" b="1" smtClean="0">
                <a:cs typeface="Times New Roman" pitchFamily="18" charset="0"/>
              </a:rPr>
              <a:t>פריחה דיסקואידית</a:t>
            </a:r>
            <a:r>
              <a:rPr lang="he-IL" smtClean="0">
                <a:cs typeface="Times New Roman" pitchFamily="18" charset="0"/>
              </a:rPr>
              <a:t>.</a:t>
            </a:r>
          </a:p>
          <a:p>
            <a:pPr marL="228600" indent="-228600" algn="r" rtl="1">
              <a:buFontTx/>
              <a:buAutoNum type="arabicPeriod"/>
            </a:pPr>
            <a:r>
              <a:rPr lang="he-IL" b="1" smtClean="0">
                <a:cs typeface="Times New Roman" pitchFamily="18" charset="0"/>
              </a:rPr>
              <a:t>פוטוסנסיטיביות </a:t>
            </a:r>
            <a:r>
              <a:rPr lang="he-IL" smtClean="0">
                <a:cs typeface="Times New Roman" pitchFamily="18" charset="0"/>
              </a:rPr>
              <a:t>– פריחה מחשיפה לשמש.</a:t>
            </a:r>
          </a:p>
          <a:p>
            <a:pPr marL="228600" indent="-228600" algn="r" rtl="1">
              <a:buFontTx/>
              <a:buAutoNum type="arabicPeriod"/>
            </a:pPr>
            <a:r>
              <a:rPr lang="he-IL" b="1" smtClean="0">
                <a:cs typeface="Times New Roman" pitchFamily="18" charset="0"/>
              </a:rPr>
              <a:t>כיבים בפה </a:t>
            </a:r>
            <a:r>
              <a:rPr lang="he-IL" smtClean="0">
                <a:cs typeface="Times New Roman" pitchFamily="18" charset="0"/>
              </a:rPr>
              <a:t>– נפוץ מאוד באוכ', לחולות אלה יש כיבים בפה או ברירית האף. חובה לראות את זה ולא להסתמך על סיפור.</a:t>
            </a:r>
          </a:p>
          <a:p>
            <a:pPr marL="228600" indent="-228600" algn="r" rtl="1">
              <a:buFontTx/>
              <a:buAutoNum type="arabicPeriod"/>
            </a:pPr>
            <a:r>
              <a:rPr lang="he-IL" b="1" smtClean="0">
                <a:cs typeface="Times New Roman" pitchFamily="18" charset="0"/>
              </a:rPr>
              <a:t>ארתריטיס </a:t>
            </a:r>
            <a:r>
              <a:rPr lang="he-IL" smtClean="0">
                <a:cs typeface="Times New Roman" pitchFamily="18" charset="0"/>
              </a:rPr>
              <a:t>– ללא ארוזיות, בשני מפרקים או יותר.</a:t>
            </a:r>
          </a:p>
          <a:p>
            <a:pPr marL="228600" indent="-228600" algn="r" rtl="1">
              <a:buFontTx/>
              <a:buAutoNum type="arabicPeriod"/>
            </a:pPr>
            <a:r>
              <a:rPr lang="he-IL" b="1" smtClean="0">
                <a:cs typeface="Times New Roman" pitchFamily="18" charset="0"/>
              </a:rPr>
              <a:t>סרוזיטיס </a:t>
            </a:r>
            <a:r>
              <a:rPr lang="he-IL" smtClean="0">
                <a:cs typeface="Times New Roman" pitchFamily="18" charset="0"/>
              </a:rPr>
              <a:t>– פלאוריטיס או פריקרדיטיס.</a:t>
            </a:r>
          </a:p>
          <a:p>
            <a:pPr marL="228600" indent="-228600" algn="r" rtl="1">
              <a:buFontTx/>
              <a:buAutoNum type="arabicPeriod"/>
            </a:pPr>
            <a:r>
              <a:rPr lang="he-IL" b="1" smtClean="0">
                <a:cs typeface="Times New Roman" pitchFamily="18" charset="0"/>
              </a:rPr>
              <a:t>כליה </a:t>
            </a:r>
            <a:r>
              <a:rPr lang="he-IL" smtClean="0">
                <a:cs typeface="Times New Roman" pitchFamily="18" charset="0"/>
              </a:rPr>
              <a:t>– גלילים או פרוטאינוריה של מעל 0.5 גרם.</a:t>
            </a:r>
          </a:p>
          <a:p>
            <a:pPr marL="228600" indent="-228600" algn="r" rtl="1">
              <a:buFontTx/>
              <a:buAutoNum type="arabicPeriod"/>
            </a:pPr>
            <a:r>
              <a:rPr lang="he-IL" b="1" smtClean="0">
                <a:cs typeface="Times New Roman" pitchFamily="18" charset="0"/>
              </a:rPr>
              <a:t>נוירולוגיה </a:t>
            </a:r>
            <a:r>
              <a:rPr lang="he-IL" smtClean="0">
                <a:cs typeface="Times New Roman" pitchFamily="18" charset="0"/>
              </a:rPr>
              <a:t>– פרכוסים.</a:t>
            </a:r>
          </a:p>
          <a:p>
            <a:pPr marL="228600" indent="-228600" algn="r" rtl="1">
              <a:buFontTx/>
              <a:buAutoNum type="arabicPeriod"/>
            </a:pPr>
            <a:r>
              <a:rPr lang="he-IL" b="1" smtClean="0">
                <a:cs typeface="Times New Roman" pitchFamily="18" charset="0"/>
              </a:rPr>
              <a:t>המטולוגיה </a:t>
            </a:r>
            <a:r>
              <a:rPr lang="he-IL" smtClean="0">
                <a:cs typeface="Times New Roman" pitchFamily="18" charset="0"/>
              </a:rPr>
              <a:t>– אנמיה המוליטית, </a:t>
            </a:r>
            <a:r>
              <a:rPr lang="en-US" smtClean="0">
                <a:cs typeface="Times New Roman" pitchFamily="18" charset="0"/>
              </a:rPr>
              <a:t>coombs</a:t>
            </a:r>
            <a:r>
              <a:rPr lang="he-IL" smtClean="0">
                <a:cs typeface="Times New Roman" pitchFamily="18" charset="0"/>
              </a:rPr>
              <a:t> חיובי, לויקופניה פחות מ-4,000, לימפופניה פחות מ-1,500, טרומבוציטופניה פחות מ-100,000.</a:t>
            </a:r>
          </a:p>
          <a:p>
            <a:pPr marL="228600" indent="-228600" algn="r" rtl="1">
              <a:buFontTx/>
              <a:buAutoNum type="arabicPeriod"/>
            </a:pPr>
            <a:r>
              <a:rPr lang="he-IL" b="1" smtClean="0">
                <a:cs typeface="Times New Roman" pitchFamily="18" charset="0"/>
              </a:rPr>
              <a:t>במעבדה </a:t>
            </a:r>
            <a:r>
              <a:rPr lang="he-IL" smtClean="0">
                <a:cs typeface="Times New Roman" pitchFamily="18" charset="0"/>
              </a:rPr>
              <a:t>– טיטר משמעותי </a:t>
            </a:r>
            <a:r>
              <a:rPr lang="en-US" smtClean="0">
                <a:cs typeface="Times New Roman" pitchFamily="18" charset="0"/>
              </a:rPr>
              <a:t>anti-dsDNA</a:t>
            </a:r>
            <a:r>
              <a:rPr lang="he-IL" smtClean="0">
                <a:cs typeface="Times New Roman" pitchFamily="18" charset="0"/>
              </a:rPr>
              <a:t>, </a:t>
            </a:r>
            <a:r>
              <a:rPr lang="en-US" smtClean="0">
                <a:cs typeface="Times New Roman" pitchFamily="18" charset="0"/>
              </a:rPr>
              <a:t>anti-Sm</a:t>
            </a:r>
            <a:r>
              <a:rPr lang="he-IL" smtClean="0">
                <a:cs typeface="Times New Roman" pitchFamily="18" charset="0"/>
              </a:rPr>
              <a:t>, </a:t>
            </a:r>
            <a:r>
              <a:rPr lang="en-US" smtClean="0">
                <a:cs typeface="Times New Roman" pitchFamily="18" charset="0"/>
              </a:rPr>
              <a:t>false positive VDRL</a:t>
            </a:r>
            <a:r>
              <a:rPr lang="he-IL" smtClean="0">
                <a:cs typeface="Times New Roman" pitchFamily="18" charset="0"/>
              </a:rPr>
              <a:t>, </a:t>
            </a:r>
            <a:r>
              <a:rPr lang="en-US" smtClean="0">
                <a:cs typeface="Times New Roman" pitchFamily="18" charset="0"/>
              </a:rPr>
              <a:t>APLA</a:t>
            </a:r>
            <a:r>
              <a:rPr lang="he-IL" smtClean="0">
                <a:cs typeface="Times New Roman" pitchFamily="18" charset="0"/>
              </a:rPr>
              <a:t>.</a:t>
            </a:r>
            <a:endParaRPr lang="en-US" smtClean="0">
              <a:cs typeface="Times New Roman" pitchFamily="18" charset="0"/>
            </a:endParaRPr>
          </a:p>
          <a:p>
            <a:pPr marL="228600" indent="-228600" algn="r" rtl="1">
              <a:buFontTx/>
              <a:buAutoNum type="arabicPeriod"/>
            </a:pPr>
            <a:r>
              <a:rPr lang="en-US" b="1" smtClean="0">
                <a:cs typeface="Times New Roman" pitchFamily="18" charset="0"/>
              </a:rPr>
              <a:t>ANA</a:t>
            </a:r>
            <a:r>
              <a:rPr lang="he-IL" b="1" smtClean="0">
                <a:cs typeface="Times New Roman" pitchFamily="18" charset="0"/>
              </a:rPr>
              <a:t> </a:t>
            </a:r>
            <a:r>
              <a:rPr lang="he-IL" smtClean="0">
                <a:cs typeface="Times New Roman" pitchFamily="18" charset="0"/>
              </a:rPr>
              <a:t>– שלא נגרם מתרופה.</a:t>
            </a:r>
            <a:endParaRPr lang="en-IN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4508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EBA724-A822-4753-AB2A-16A9350AB897}" type="slidenum">
              <a:rPr lang="he-IL" altLang="en-US" smtClean="0"/>
              <a:pPr/>
              <a:t>37</a:t>
            </a:fld>
            <a:endParaRPr lang="en-US" altLang="en-US" smtClean="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r>
              <a:rPr lang="he-IL" u="sng" smtClean="0">
                <a:cs typeface="Times New Roman" pitchFamily="18" charset="0"/>
              </a:rPr>
              <a:t>טיפול</a:t>
            </a:r>
          </a:p>
          <a:p>
            <a:pPr algn="r" rtl="1"/>
            <a:r>
              <a:rPr lang="he-IL" smtClean="0">
                <a:cs typeface="Times New Roman" pitchFamily="18" charset="0"/>
              </a:rPr>
              <a:t>זה אתגר לטפל בחולים כי ה-</a:t>
            </a:r>
            <a:r>
              <a:rPr lang="en-US" smtClean="0">
                <a:cs typeface="Times New Roman" pitchFamily="18" charset="0"/>
              </a:rPr>
              <a:t>DD</a:t>
            </a:r>
            <a:r>
              <a:rPr lang="he-IL" smtClean="0">
                <a:cs typeface="Times New Roman" pitchFamily="18" charset="0"/>
              </a:rPr>
              <a:t> מסובכת.</a:t>
            </a:r>
          </a:p>
          <a:p>
            <a:pPr algn="r" rtl="1"/>
            <a:r>
              <a:rPr lang="he-IL" smtClean="0">
                <a:cs typeface="Times New Roman" pitchFamily="18" charset="0"/>
              </a:rPr>
              <a:t>צריך למנוע נזק בלופוס פעיל.</a:t>
            </a:r>
          </a:p>
          <a:p>
            <a:pPr algn="r" rtl="1"/>
            <a:r>
              <a:rPr lang="en-US" b="1" smtClean="0">
                <a:cs typeface="Times New Roman" pitchFamily="18" charset="0"/>
              </a:rPr>
              <a:t>Damage index</a:t>
            </a:r>
            <a:r>
              <a:rPr lang="he-IL" smtClean="0">
                <a:cs typeface="Times New Roman" pitchFamily="18" charset="0"/>
              </a:rPr>
              <a:t> – נזק מצטבר במחלה עצמה בפגיעה כלייתית, אך גם מהסטרואידים ומהאימונוס' שעושים נזק. צריך לחשוב על זה בנשים צעירות.</a:t>
            </a:r>
            <a:endParaRPr lang="en-IN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9726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C0AE6B-1BBC-4A09-87F3-CEEC8319D33C}" type="slidenum">
              <a:rPr lang="he-IL" altLang="en-US" smtClean="0"/>
              <a:pPr/>
              <a:t>38</a:t>
            </a:fld>
            <a:endParaRPr lang="en-US" altLang="en-US" smtClean="0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r>
              <a:rPr lang="he-IL" smtClean="0">
                <a:cs typeface="Times New Roman" pitchFamily="18" charset="0"/>
              </a:rPr>
              <a:t>צריך לטפל במחלה פעילה בהתאם לאיבר הפגוע.</a:t>
            </a:r>
          </a:p>
          <a:p>
            <a:pPr algn="r" rtl="1"/>
            <a:r>
              <a:rPr lang="he-IL" smtClean="0">
                <a:cs typeface="Times New Roman" pitchFamily="18" charset="0"/>
              </a:rPr>
              <a:t>צריך להשתמש במינון הקטן ביותר היעיל, עם מעט תופעות לוואי ומעט נזק לטווח רחוק (גם אם היא מרגישה מצויין עכשיו).</a:t>
            </a:r>
          </a:p>
          <a:p>
            <a:pPr algn="r" rtl="1"/>
            <a:r>
              <a:rPr lang="he-IL" smtClean="0">
                <a:cs typeface="Times New Roman" pitchFamily="18" charset="0"/>
              </a:rPr>
              <a:t>אם המחלה קלה – לא לתת סטרואידים, לא מוצדק לחשוף לתופעות לוואי.</a:t>
            </a:r>
          </a:p>
          <a:p>
            <a:pPr algn="r" rtl="1"/>
            <a:r>
              <a:rPr lang="he-IL" smtClean="0">
                <a:cs typeface="Times New Roman" pitchFamily="18" charset="0"/>
              </a:rPr>
              <a:t>הם המחלה קשה – סטוראידים, ציטוטוקסיה – צריך להיות אגרסיביים.</a:t>
            </a:r>
            <a:endParaRPr lang="en-IN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1366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B51153-AEA7-4960-9592-D2DBE066879D}" type="slidenum">
              <a:rPr lang="he-IL" altLang="en-US" smtClean="0"/>
              <a:pPr/>
              <a:t>39</a:t>
            </a:fld>
            <a:endParaRPr lang="en-US" altLang="en-US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r>
              <a:rPr lang="he-IL" u="sng" smtClean="0">
                <a:cs typeface="Times New Roman" pitchFamily="18" charset="0"/>
              </a:rPr>
              <a:t>תרופות</a:t>
            </a:r>
          </a:p>
          <a:p>
            <a:pPr algn="r" rtl="1">
              <a:buFontTx/>
              <a:buChar char="-"/>
            </a:pPr>
            <a:r>
              <a:rPr lang="en-US" b="1" smtClean="0">
                <a:cs typeface="Times New Roman" pitchFamily="18" charset="0"/>
              </a:rPr>
              <a:t>NSAIDs</a:t>
            </a:r>
            <a:r>
              <a:rPr lang="he-IL" smtClean="0">
                <a:cs typeface="Times New Roman" pitchFamily="18" charset="0"/>
              </a:rPr>
              <a:t> – נורטופן, אדוויל. יעיל לטיפול בפרקים ולסרוזיטיס. משתמשים לביטויים הקלים ושוכחים להשתמש בהם.</a:t>
            </a:r>
          </a:p>
          <a:p>
            <a:pPr algn="r" rtl="1">
              <a:buFontTx/>
              <a:buChar char="-"/>
            </a:pPr>
            <a:r>
              <a:rPr lang="he-IL" b="1" smtClean="0">
                <a:cs typeface="Times New Roman" pitchFamily="18" charset="0"/>
              </a:rPr>
              <a:t>סטרואידים</a:t>
            </a:r>
            <a:r>
              <a:rPr lang="he-IL" smtClean="0">
                <a:cs typeface="Times New Roman" pitchFamily="18" charset="0"/>
              </a:rPr>
              <a:t>.</a:t>
            </a:r>
          </a:p>
          <a:p>
            <a:pPr algn="r" rtl="1">
              <a:buFontTx/>
              <a:buChar char="-"/>
            </a:pPr>
            <a:r>
              <a:rPr lang="he-IL" b="1" smtClean="0">
                <a:cs typeface="Times New Roman" pitchFamily="18" charset="0"/>
              </a:rPr>
              <a:t>אנטי-מלאריה</a:t>
            </a:r>
            <a:r>
              <a:rPr lang="he-IL" smtClean="0">
                <a:cs typeface="Times New Roman" pitchFamily="18" charset="0"/>
              </a:rPr>
              <a:t>.</a:t>
            </a:r>
          </a:p>
          <a:p>
            <a:pPr algn="r" rtl="1">
              <a:buFontTx/>
              <a:buChar char="-"/>
            </a:pPr>
            <a:r>
              <a:rPr lang="he-IL" b="1" smtClean="0">
                <a:cs typeface="Times New Roman" pitchFamily="18" charset="0"/>
              </a:rPr>
              <a:t>אימונוס</a:t>
            </a:r>
            <a:r>
              <a:rPr lang="he-IL" smtClean="0">
                <a:cs typeface="Times New Roman" pitchFamily="18" charset="0"/>
              </a:rPr>
              <a:t>'.</a:t>
            </a:r>
          </a:p>
          <a:p>
            <a:pPr algn="r" rtl="1">
              <a:buFontTx/>
              <a:buChar char="-"/>
            </a:pPr>
            <a:r>
              <a:rPr lang="he-IL" b="1" smtClean="0">
                <a:cs typeface="Times New Roman" pitchFamily="18" charset="0"/>
              </a:rPr>
              <a:t>תכשירים ניסיוניים</a:t>
            </a:r>
            <a:r>
              <a:rPr lang="he-IL" smtClean="0">
                <a:cs typeface="Times New Roman" pitchFamily="18" charset="0"/>
              </a:rPr>
              <a:t>.</a:t>
            </a:r>
            <a:endParaRPr lang="en-IN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43128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A8C844-8E78-44F8-BB5B-16CF823F94E2}" type="slidenum">
              <a:rPr lang="he-IL" altLang="en-US" smtClean="0"/>
              <a:pPr/>
              <a:t>40</a:t>
            </a:fld>
            <a:endParaRPr lang="en-US" altLang="en-US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r>
              <a:rPr lang="he-IL" b="1" smtClean="0">
                <a:cs typeface="Times New Roman" pitchFamily="18" charset="0"/>
              </a:rPr>
              <a:t>סטרואידים</a:t>
            </a:r>
            <a:r>
              <a:rPr lang="he-IL" smtClean="0">
                <a:cs typeface="Times New Roman" pitchFamily="18" charset="0"/>
              </a:rPr>
              <a:t> – יעיל בכל המקרים, אך לא מוצדק בכל המקרים. </a:t>
            </a:r>
            <a:r>
              <a:rPr lang="he-IL" b="1" smtClean="0">
                <a:cs typeface="Times New Roman" pitchFamily="18" charset="0"/>
              </a:rPr>
              <a:t>בארתריטיס נותנים </a:t>
            </a:r>
            <a:r>
              <a:rPr lang="en-US" b="1" smtClean="0">
                <a:cs typeface="Times New Roman" pitchFamily="18" charset="0"/>
              </a:rPr>
              <a:t>NSAIDs</a:t>
            </a:r>
            <a:r>
              <a:rPr lang="he-IL" b="1" smtClean="0">
                <a:cs typeface="Times New Roman" pitchFamily="18" charset="0"/>
              </a:rPr>
              <a:t> ואנטי-מלאריה!</a:t>
            </a:r>
          </a:p>
          <a:p>
            <a:pPr algn="r" rtl="1"/>
            <a:r>
              <a:rPr lang="he-IL" smtClean="0">
                <a:cs typeface="Times New Roman" pitchFamily="18" charset="0"/>
              </a:rPr>
              <a:t>אפשר להשתמש </a:t>
            </a:r>
            <a:r>
              <a:rPr lang="he-IL" b="1" smtClean="0">
                <a:cs typeface="Times New Roman" pitchFamily="18" charset="0"/>
              </a:rPr>
              <a:t>בפלאוריטיס / פריקרדיטיס במינונים קטנים </a:t>
            </a:r>
            <a:r>
              <a:rPr lang="he-IL" smtClean="0">
                <a:cs typeface="Times New Roman" pitchFamily="18" charset="0"/>
              </a:rPr>
              <a:t>של 200-30 מ"ג / ד"ל.</a:t>
            </a:r>
          </a:p>
          <a:p>
            <a:pPr algn="r" rtl="1"/>
            <a:r>
              <a:rPr lang="he-IL" b="1" smtClean="0">
                <a:cs typeface="Times New Roman" pitchFamily="18" charset="0"/>
              </a:rPr>
              <a:t>מינונים גבוהים </a:t>
            </a:r>
            <a:r>
              <a:rPr lang="he-IL" smtClean="0">
                <a:cs typeface="Times New Roman" pitchFamily="18" charset="0"/>
              </a:rPr>
              <a:t>עם </a:t>
            </a:r>
            <a:r>
              <a:rPr lang="he-IL" b="1" smtClean="0">
                <a:cs typeface="Times New Roman" pitchFamily="18" charset="0"/>
              </a:rPr>
              <a:t>אנמיה המוליטיס </a:t>
            </a:r>
            <a:r>
              <a:rPr lang="he-IL" smtClean="0">
                <a:cs typeface="Times New Roman" pitchFamily="18" charset="0"/>
              </a:rPr>
              <a:t>קשה, </a:t>
            </a:r>
            <a:r>
              <a:rPr lang="he-IL" b="1" smtClean="0">
                <a:cs typeface="Times New Roman" pitchFamily="18" charset="0"/>
              </a:rPr>
              <a:t>טרובוציטופניה </a:t>
            </a:r>
            <a:r>
              <a:rPr lang="he-IL" smtClean="0">
                <a:cs typeface="Times New Roman" pitchFamily="18" charset="0"/>
              </a:rPr>
              <a:t>קשה, </a:t>
            </a:r>
            <a:r>
              <a:rPr lang="en-US" b="1" smtClean="0">
                <a:cs typeface="Times New Roman" pitchFamily="18" charset="0"/>
              </a:rPr>
              <a:t>CNS</a:t>
            </a:r>
            <a:r>
              <a:rPr lang="he-IL" b="1" smtClean="0">
                <a:cs typeface="Times New Roman" pitchFamily="18" charset="0"/>
              </a:rPr>
              <a:t> </a:t>
            </a:r>
            <a:r>
              <a:rPr lang="he-IL" smtClean="0">
                <a:cs typeface="Times New Roman" pitchFamily="18" charset="0"/>
              </a:rPr>
              <a:t>– נותנים 1 מ"ג / ק"ג.</a:t>
            </a:r>
          </a:p>
          <a:p>
            <a:pPr algn="r" rtl="1"/>
            <a:r>
              <a:rPr lang="en-US" b="1" smtClean="0">
                <a:cs typeface="Times New Roman" pitchFamily="18" charset="0"/>
              </a:rPr>
              <a:t>Pulse therapy</a:t>
            </a:r>
            <a:r>
              <a:rPr lang="he-IL" b="1" smtClean="0">
                <a:cs typeface="Times New Roman" pitchFamily="18" charset="0"/>
              </a:rPr>
              <a:t> </a:t>
            </a:r>
            <a:r>
              <a:rPr lang="he-IL" smtClean="0">
                <a:cs typeface="Times New Roman" pitchFamily="18" charset="0"/>
              </a:rPr>
              <a:t>– 1 גר' של מתיל פרדניזון ב</a:t>
            </a:r>
            <a:r>
              <a:rPr lang="he-IL" b="1" smtClean="0">
                <a:cs typeface="Times New Roman" pitchFamily="18" charset="0"/>
              </a:rPr>
              <a:t>נפריטיס </a:t>
            </a:r>
            <a:r>
              <a:rPr lang="he-IL" smtClean="0">
                <a:cs typeface="Times New Roman" pitchFamily="18" charset="0"/>
              </a:rPr>
              <a:t>קשה או מחלה מסכנת חיים.</a:t>
            </a:r>
            <a:endParaRPr lang="en-IN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6338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74C0EE-2FD6-4E2D-93CB-6FF5ECA57D74}" type="slidenum">
              <a:rPr lang="he-IL" altLang="en-US" smtClean="0"/>
              <a:pPr/>
              <a:t>41</a:t>
            </a:fld>
            <a:endParaRPr lang="en-US" altLang="en-US" smtClean="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r>
              <a:rPr lang="he-IL" smtClean="0">
                <a:cs typeface="Times New Roman" pitchFamily="18" charset="0"/>
              </a:rPr>
              <a:t>מטפלים טוב יותר במחלה הפעילה, תוחלת החיים ארוכה יותר ולכן משלמים יותר מחיר על תופעות לוואי.</a:t>
            </a:r>
          </a:p>
          <a:p>
            <a:pPr algn="r" rtl="1"/>
            <a:r>
              <a:rPr lang="he-IL" smtClean="0">
                <a:cs typeface="Times New Roman" pitchFamily="18" charset="0"/>
              </a:rPr>
              <a:t>בחורה שלוקחת סטרואידים נראית קושינגואידית, </a:t>
            </a:r>
            <a:r>
              <a:rPr lang="en-US" smtClean="0">
                <a:cs typeface="Times New Roman" pitchFamily="18" charset="0"/>
              </a:rPr>
              <a:t>a-vascular necrosis</a:t>
            </a:r>
            <a:r>
              <a:rPr lang="he-IL" smtClean="0">
                <a:cs typeface="Times New Roman" pitchFamily="18" charset="0"/>
              </a:rPr>
              <a:t>, אוסטאופורוזיס, אטרוסקלרוזיס – להשתמש רק כשאין ברירה.</a:t>
            </a:r>
            <a:endParaRPr lang="en-IN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704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FC99AF-0A0F-4305-870C-233395B2DAC5}" type="slidenum">
              <a:rPr lang="he-IL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r>
              <a:rPr lang="he-IL" smtClean="0">
                <a:cs typeface="Times New Roman" pitchFamily="18" charset="0"/>
              </a:rPr>
              <a:t>מלבד המטען הגנטי צריך גם </a:t>
            </a:r>
            <a:r>
              <a:rPr lang="he-IL" b="1" smtClean="0">
                <a:cs typeface="Times New Roman" pitchFamily="18" charset="0"/>
              </a:rPr>
              <a:t>הורמוני מין נשיים</a:t>
            </a:r>
            <a:r>
              <a:rPr lang="he-IL" smtClean="0">
                <a:cs typeface="Times New Roman" pitchFamily="18" charset="0"/>
              </a:rPr>
              <a:t>, המחלה פעילה יותר בתק' ה</a:t>
            </a:r>
            <a:r>
              <a:rPr lang="he-IL" b="1" smtClean="0">
                <a:cs typeface="Times New Roman" pitchFamily="18" charset="0"/>
              </a:rPr>
              <a:t>מחזור החודשי </a:t>
            </a:r>
            <a:r>
              <a:rPr lang="he-IL" smtClean="0">
                <a:cs typeface="Times New Roman" pitchFamily="18" charset="0"/>
              </a:rPr>
              <a:t>ו</a:t>
            </a:r>
            <a:r>
              <a:rPr lang="he-IL" b="1" smtClean="0">
                <a:cs typeface="Times New Roman" pitchFamily="18" charset="0"/>
              </a:rPr>
              <a:t>היריון</a:t>
            </a:r>
            <a:r>
              <a:rPr lang="he-IL" smtClean="0">
                <a:cs typeface="Times New Roman" pitchFamily="18" charset="0"/>
              </a:rPr>
              <a:t>, חשיפה ל</a:t>
            </a:r>
            <a:r>
              <a:rPr lang="he-IL" b="1" smtClean="0">
                <a:cs typeface="Times New Roman" pitchFamily="18" charset="0"/>
              </a:rPr>
              <a:t>אסטרוגן </a:t>
            </a:r>
            <a:r>
              <a:rPr lang="he-IL" smtClean="0">
                <a:cs typeface="Times New Roman" pitchFamily="18" charset="0"/>
              </a:rPr>
              <a:t>(גלולות).</a:t>
            </a:r>
          </a:p>
          <a:p>
            <a:pPr algn="r" rtl="1"/>
            <a:r>
              <a:rPr lang="he-IL" smtClean="0">
                <a:cs typeface="Times New Roman" pitchFamily="18" charset="0"/>
              </a:rPr>
              <a:t>המטבוליזם של טסטוסטרון יותר מהיר במחלה זו.</a:t>
            </a:r>
            <a:endParaRPr lang="en-IN" smtClean="0"/>
          </a:p>
        </p:txBody>
      </p:sp>
    </p:spTree>
    <p:extLst>
      <p:ext uri="{BB962C8B-B14F-4D97-AF65-F5344CB8AC3E}">
        <p14:creationId xmlns:p14="http://schemas.microsoft.com/office/powerpoint/2010/main" val="90480275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4EBF7C-6B61-4135-BD14-404E9A43FA51}" type="slidenum">
              <a:rPr lang="he-IL" altLang="en-US" smtClean="0"/>
              <a:pPr/>
              <a:t>42</a:t>
            </a:fld>
            <a:endParaRPr lang="en-US" altLang="en-US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r>
              <a:rPr lang="he-IL" u="sng" smtClean="0">
                <a:cs typeface="Times New Roman" pitchFamily="18" charset="0"/>
              </a:rPr>
              <a:t>אנטי מלאריה</a:t>
            </a:r>
          </a:p>
          <a:p>
            <a:pPr algn="r" rtl="1"/>
            <a:r>
              <a:rPr lang="he-IL" smtClean="0">
                <a:cs typeface="Times New Roman" pitchFamily="18" charset="0"/>
              </a:rPr>
              <a:t>יעילות ב-</a:t>
            </a:r>
            <a:r>
              <a:rPr lang="en-US" smtClean="0">
                <a:cs typeface="Times New Roman" pitchFamily="18" charset="0"/>
              </a:rPr>
              <a:t>RA</a:t>
            </a:r>
            <a:r>
              <a:rPr lang="he-IL" smtClean="0">
                <a:cs typeface="Times New Roman" pitchFamily="18" charset="0"/>
              </a:rPr>
              <a:t> ועוד יותר בלופוס.</a:t>
            </a:r>
          </a:p>
          <a:p>
            <a:pPr algn="r" rtl="1"/>
            <a:r>
              <a:rPr lang="en-US" smtClean="0">
                <a:cs typeface="Times New Roman" pitchFamily="18" charset="0"/>
              </a:rPr>
              <a:t>Hydroxychloraquie</a:t>
            </a:r>
            <a:r>
              <a:rPr lang="he-IL" smtClean="0">
                <a:cs typeface="Times New Roman" pitchFamily="18" charset="0"/>
              </a:rPr>
              <a:t>, </a:t>
            </a:r>
            <a:r>
              <a:rPr lang="en-US" smtClean="0">
                <a:cs typeface="Times New Roman" pitchFamily="18" charset="0"/>
              </a:rPr>
              <a:t>chloroquine</a:t>
            </a:r>
            <a:r>
              <a:rPr lang="he-IL" smtClean="0">
                <a:cs typeface="Times New Roman" pitchFamily="18" charset="0"/>
              </a:rPr>
              <a:t> – בשימוש, </a:t>
            </a:r>
            <a:r>
              <a:rPr lang="en-US" smtClean="0">
                <a:cs typeface="Times New Roman" pitchFamily="18" charset="0"/>
              </a:rPr>
              <a:t>quinacrine</a:t>
            </a:r>
            <a:r>
              <a:rPr lang="he-IL" smtClean="0">
                <a:cs typeface="Times New Roman" pitchFamily="18" charset="0"/>
              </a:rPr>
              <a:t> – טוב, אך לא בארץ.</a:t>
            </a:r>
          </a:p>
          <a:p>
            <a:pPr algn="r" rtl="1"/>
            <a:r>
              <a:rPr lang="he-IL" smtClean="0">
                <a:cs typeface="Times New Roman" pitchFamily="18" charset="0"/>
              </a:rPr>
              <a:t>התופעות המגיבות לאנטי-מלאריה – </a:t>
            </a:r>
            <a:r>
              <a:rPr lang="he-IL" b="1" smtClean="0">
                <a:cs typeface="Times New Roman" pitchFamily="18" charset="0"/>
              </a:rPr>
              <a:t>עייפות</a:t>
            </a:r>
            <a:r>
              <a:rPr lang="he-IL" smtClean="0">
                <a:cs typeface="Times New Roman" pitchFamily="18" charset="0"/>
              </a:rPr>
              <a:t>, </a:t>
            </a:r>
            <a:r>
              <a:rPr lang="he-IL" b="1" smtClean="0">
                <a:cs typeface="Times New Roman" pitchFamily="18" charset="0"/>
              </a:rPr>
              <a:t>ארתריטיס</a:t>
            </a:r>
            <a:r>
              <a:rPr lang="he-IL" smtClean="0">
                <a:cs typeface="Times New Roman" pitchFamily="18" charset="0"/>
              </a:rPr>
              <a:t>, </a:t>
            </a:r>
            <a:r>
              <a:rPr lang="he-IL" b="1" smtClean="0">
                <a:cs typeface="Times New Roman" pitchFamily="18" charset="0"/>
              </a:rPr>
              <a:t>מחלת עור</a:t>
            </a:r>
            <a:r>
              <a:rPr lang="he-IL" smtClean="0">
                <a:cs typeface="Times New Roman" pitchFamily="18" charset="0"/>
              </a:rPr>
              <a:t>.</a:t>
            </a:r>
          </a:p>
          <a:p>
            <a:pPr algn="r" rtl="1"/>
            <a:r>
              <a:rPr lang="he-IL" smtClean="0">
                <a:cs typeface="Times New Roman" pitchFamily="18" charset="0"/>
              </a:rPr>
              <a:t>הם גם </a:t>
            </a:r>
            <a:r>
              <a:rPr lang="he-IL" b="1" smtClean="0">
                <a:cs typeface="Times New Roman" pitchFamily="18" charset="0"/>
              </a:rPr>
              <a:t>מונעים התלקחות של המחלה</a:t>
            </a:r>
            <a:r>
              <a:rPr lang="he-IL" smtClean="0">
                <a:cs typeface="Times New Roman" pitchFamily="18" charset="0"/>
              </a:rPr>
              <a:t>.</a:t>
            </a:r>
          </a:p>
          <a:p>
            <a:pPr algn="r" rtl="1"/>
            <a:r>
              <a:rPr lang="he-IL" smtClean="0">
                <a:cs typeface="Times New Roman" pitchFamily="18" charset="0"/>
              </a:rPr>
              <a:t>חולה שיש לה רק עם נפריטיס – בכל זאת ניתן לה </a:t>
            </a:r>
            <a:r>
              <a:rPr lang="en-US" smtClean="0">
                <a:cs typeface="Times New Roman" pitchFamily="18" charset="0"/>
              </a:rPr>
              <a:t>plaquinin</a:t>
            </a:r>
            <a:r>
              <a:rPr lang="he-IL" smtClean="0">
                <a:cs typeface="Times New Roman" pitchFamily="18" charset="0"/>
              </a:rPr>
              <a:t> בשביל הטיפול המונע (אפילו שלא יוריד את דלקת הכליה).</a:t>
            </a:r>
          </a:p>
          <a:p>
            <a:pPr algn="r" rtl="1"/>
            <a:r>
              <a:rPr lang="he-IL" smtClean="0">
                <a:cs typeface="Times New Roman" pitchFamily="18" charset="0"/>
              </a:rPr>
              <a:t>הוא מונע </a:t>
            </a:r>
            <a:r>
              <a:rPr lang="he-IL" b="1" smtClean="0">
                <a:cs typeface="Times New Roman" pitchFamily="18" charset="0"/>
              </a:rPr>
              <a:t>אטרוסקלרוזיס </a:t>
            </a:r>
            <a:r>
              <a:rPr lang="he-IL" smtClean="0">
                <a:cs typeface="Times New Roman" pitchFamily="18" charset="0"/>
              </a:rPr>
              <a:t>מואץ (או גורמי הסיכון).</a:t>
            </a:r>
            <a:endParaRPr lang="en-IN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0707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4DE59C-15AE-43BA-B824-EBCF57E03459}" type="slidenum">
              <a:rPr lang="he-IL" altLang="en-US" smtClean="0"/>
              <a:pPr/>
              <a:t>43</a:t>
            </a:fld>
            <a:endParaRPr lang="en-US" altLang="en-US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r>
              <a:rPr lang="en-US" sz="900" u="sng" smtClean="0">
                <a:solidFill>
                  <a:srgbClr val="FFFF66"/>
                </a:solidFill>
                <a:latin typeface="Arial" charset="0"/>
                <a:cs typeface="Arial" charset="0"/>
              </a:rPr>
              <a:t>Methotrexate</a:t>
            </a:r>
            <a:endParaRPr lang="he-IL" u="sng" smtClean="0">
              <a:cs typeface="Times New Roman" pitchFamily="18" charset="0"/>
            </a:endParaRPr>
          </a:p>
          <a:p>
            <a:pPr algn="r" rtl="1"/>
            <a:r>
              <a:rPr lang="he-IL" smtClean="0">
                <a:cs typeface="Times New Roman" pitchFamily="18" charset="0"/>
              </a:rPr>
              <a:t>לטיפול ב</a:t>
            </a:r>
            <a:r>
              <a:rPr lang="he-IL" b="1" smtClean="0">
                <a:cs typeface="Times New Roman" pitchFamily="18" charset="0"/>
              </a:rPr>
              <a:t>דלקת פרקים </a:t>
            </a:r>
            <a:r>
              <a:rPr lang="he-IL" smtClean="0">
                <a:cs typeface="Times New Roman" pitchFamily="18" charset="0"/>
              </a:rPr>
              <a:t>או </a:t>
            </a:r>
            <a:r>
              <a:rPr lang="he-IL" b="1" smtClean="0">
                <a:cs typeface="Times New Roman" pitchFamily="18" charset="0"/>
              </a:rPr>
              <a:t>מחלה עורית </a:t>
            </a:r>
            <a:r>
              <a:rPr lang="he-IL" smtClean="0">
                <a:cs typeface="Times New Roman" pitchFamily="18" charset="0"/>
              </a:rPr>
              <a:t>שלא מגיבה טוב לאנטי-מלאריה.</a:t>
            </a:r>
            <a:endParaRPr lang="en-IN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81983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5C7972-B00D-4DCF-A7EC-15082AF53469}" type="slidenum">
              <a:rPr lang="he-IL" altLang="en-US" smtClean="0"/>
              <a:pPr/>
              <a:t>44</a:t>
            </a:fld>
            <a:endParaRPr lang="en-US" altLang="en-US" smtClean="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r>
              <a:rPr lang="he-IL" u="sng" smtClean="0">
                <a:cs typeface="Times New Roman" pitchFamily="18" charset="0"/>
              </a:rPr>
              <a:t>אימונוס'</a:t>
            </a:r>
          </a:p>
          <a:p>
            <a:pPr algn="r" rtl="1"/>
            <a:r>
              <a:rPr lang="en-US" sz="800" smtClean="0">
                <a:solidFill>
                  <a:srgbClr val="FFFFCC"/>
                </a:solidFill>
                <a:latin typeface="Arial" charset="0"/>
                <a:cs typeface="Arial" charset="0"/>
              </a:rPr>
              <a:t>Azathioprine, Cyclophosphamide, Cyclosporine, Cellcept</a:t>
            </a:r>
            <a:r>
              <a:rPr lang="he-IL" sz="800" smtClean="0">
                <a:solidFill>
                  <a:srgbClr val="FFFFCC"/>
                </a:solidFill>
                <a:latin typeface="Arial" charset="0"/>
              </a:rPr>
              <a:t> – כולם יעילים בלופוס, ו-</a:t>
            </a:r>
            <a:r>
              <a:rPr lang="en-US" sz="800" smtClean="0">
                <a:solidFill>
                  <a:srgbClr val="FFFFCC"/>
                </a:solidFill>
                <a:latin typeface="Arial" charset="0"/>
                <a:cs typeface="Arial" charset="0"/>
              </a:rPr>
              <a:t>cellcept</a:t>
            </a:r>
            <a:r>
              <a:rPr lang="he-IL" sz="800" smtClean="0">
                <a:solidFill>
                  <a:srgbClr val="FFFFCC"/>
                </a:solidFill>
                <a:latin typeface="Arial" charset="0"/>
              </a:rPr>
              <a:t> לא בסל.</a:t>
            </a:r>
          </a:p>
          <a:p>
            <a:pPr algn="r" rtl="1"/>
            <a:r>
              <a:rPr lang="he-IL" sz="800" smtClean="0">
                <a:solidFill>
                  <a:srgbClr val="FFFFCC"/>
                </a:solidFill>
                <a:latin typeface="Arial" charset="0"/>
              </a:rPr>
              <a:t>משתמשים בעיקר ל</a:t>
            </a:r>
            <a:r>
              <a:rPr lang="he-IL" sz="800" b="1" smtClean="0">
                <a:solidFill>
                  <a:srgbClr val="FFFFCC"/>
                </a:solidFill>
                <a:latin typeface="Arial" charset="0"/>
              </a:rPr>
              <a:t>נפריטיס </a:t>
            </a:r>
            <a:r>
              <a:rPr lang="he-IL" sz="800" smtClean="0">
                <a:solidFill>
                  <a:srgbClr val="FFFFCC"/>
                </a:solidFill>
                <a:latin typeface="Arial" charset="0"/>
              </a:rPr>
              <a:t>וגם ל-</a:t>
            </a:r>
            <a:r>
              <a:rPr lang="en-US" sz="800" smtClean="0">
                <a:solidFill>
                  <a:srgbClr val="FFFFCC"/>
                </a:solidFill>
                <a:latin typeface="Arial" charset="0"/>
                <a:cs typeface="Arial" charset="0"/>
              </a:rPr>
              <a:t>major organ involvement</a:t>
            </a:r>
            <a:r>
              <a:rPr lang="he-IL" sz="800" smtClean="0">
                <a:solidFill>
                  <a:srgbClr val="FFFFCC"/>
                </a:solidFill>
                <a:latin typeface="Arial" charset="0"/>
              </a:rPr>
              <a:t> ומשתמשים ב-</a:t>
            </a:r>
            <a:r>
              <a:rPr lang="en-US" sz="800" smtClean="0">
                <a:solidFill>
                  <a:srgbClr val="FFFFCC"/>
                </a:solidFill>
                <a:latin typeface="Arial" charset="0"/>
                <a:cs typeface="Arial" charset="0"/>
              </a:rPr>
              <a:t>steroid sparing</a:t>
            </a:r>
            <a:r>
              <a:rPr lang="he-IL" sz="800" smtClean="0">
                <a:solidFill>
                  <a:srgbClr val="FFFFCC"/>
                </a:solidFill>
                <a:latin typeface="Arial" charset="0"/>
              </a:rPr>
              <a:t> – מורידים את הסטרואידים ומשמרים את ההפוגה.</a:t>
            </a:r>
            <a:endParaRPr lang="en-IN" sz="800" smtClean="0">
              <a:solidFill>
                <a:srgbClr val="FFFFCC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88018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0E43E8-C7EF-436A-B589-1F2508814109}" type="slidenum">
              <a:rPr lang="he-IL" altLang="en-US" smtClean="0"/>
              <a:pPr/>
              <a:t>45</a:t>
            </a:fld>
            <a:endParaRPr lang="en-US" altLang="en-US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r>
              <a:rPr lang="he-IL" u="sng" smtClean="0">
                <a:cs typeface="Times New Roman" pitchFamily="18" charset="0"/>
              </a:rPr>
              <a:t>טיפול ללופוס נפריטיס</a:t>
            </a:r>
          </a:p>
          <a:p>
            <a:pPr algn="r" rtl="1"/>
            <a:r>
              <a:rPr lang="he-IL" smtClean="0">
                <a:cs typeface="Times New Roman" pitchFamily="18" charset="0"/>
              </a:rPr>
              <a:t>עושים ביופסיות לטיפול, כדי לדעת לטפל במחלה קשה באופן אגרסיבי.</a:t>
            </a:r>
          </a:p>
          <a:p>
            <a:pPr algn="r" rtl="1"/>
            <a:r>
              <a:rPr lang="he-IL" smtClean="0">
                <a:cs typeface="Times New Roman" pitchFamily="18" charset="0"/>
              </a:rPr>
              <a:t>המושגים שאולים מאונוקולוגיה – אינדוקציה ו-</a:t>
            </a:r>
            <a:r>
              <a:rPr lang="en-US" smtClean="0">
                <a:cs typeface="Times New Roman" pitchFamily="18" charset="0"/>
              </a:rPr>
              <a:t>maintenance</a:t>
            </a:r>
            <a:r>
              <a:rPr lang="he-IL" smtClean="0">
                <a:cs typeface="Times New Roman" pitchFamily="18" charset="0"/>
              </a:rPr>
              <a:t>.</a:t>
            </a:r>
          </a:p>
          <a:p>
            <a:pPr algn="r" rtl="1"/>
            <a:r>
              <a:rPr lang="he-IL" b="1" smtClean="0">
                <a:cs typeface="Times New Roman" pitchFamily="18" charset="0"/>
              </a:rPr>
              <a:t>אינדוקציה</a:t>
            </a:r>
            <a:r>
              <a:rPr lang="he-IL" smtClean="0">
                <a:cs typeface="Times New Roman" pitchFamily="18" charset="0"/>
              </a:rPr>
              <a:t>: </a:t>
            </a:r>
            <a:r>
              <a:rPr lang="he-IL" b="1" smtClean="0">
                <a:cs typeface="Times New Roman" pitchFamily="18" charset="0"/>
              </a:rPr>
              <a:t>סטרואידים </a:t>
            </a:r>
            <a:r>
              <a:rPr lang="he-IL" smtClean="0">
                <a:cs typeface="Times New Roman" pitchFamily="18" charset="0"/>
              </a:rPr>
              <a:t>עם </a:t>
            </a:r>
            <a:r>
              <a:rPr lang="en-US" smtClean="0">
                <a:cs typeface="Times New Roman" pitchFamily="18" charset="0"/>
              </a:rPr>
              <a:t>IV</a:t>
            </a:r>
            <a:r>
              <a:rPr lang="he-IL" smtClean="0">
                <a:cs typeface="Times New Roman" pitchFamily="18" charset="0"/>
              </a:rPr>
              <a:t> </a:t>
            </a:r>
            <a:r>
              <a:rPr lang="he-IL" b="1" smtClean="0">
                <a:cs typeface="Times New Roman" pitchFamily="18" charset="0"/>
              </a:rPr>
              <a:t>ציקלו' </a:t>
            </a:r>
            <a:r>
              <a:rPr lang="he-IL" smtClean="0">
                <a:cs typeface="Times New Roman" pitchFamily="18" charset="0"/>
              </a:rPr>
              <a:t>פעם בחודש לחצי שנה.</a:t>
            </a:r>
          </a:p>
          <a:p>
            <a:pPr algn="r" rtl="1"/>
            <a:r>
              <a:rPr lang="he-IL" b="1" smtClean="0">
                <a:cs typeface="Times New Roman" pitchFamily="18" charset="0"/>
              </a:rPr>
              <a:t>תחזוקה</a:t>
            </a:r>
            <a:r>
              <a:rPr lang="he-IL" smtClean="0">
                <a:cs typeface="Times New Roman" pitchFamily="18" charset="0"/>
              </a:rPr>
              <a:t>: </a:t>
            </a:r>
            <a:r>
              <a:rPr lang="he-IL" b="1" smtClean="0">
                <a:cs typeface="Times New Roman" pitchFamily="18" charset="0"/>
              </a:rPr>
              <a:t>ציקלו' </a:t>
            </a:r>
            <a:r>
              <a:rPr lang="he-IL" smtClean="0">
                <a:cs typeface="Times New Roman" pitchFamily="18" charset="0"/>
              </a:rPr>
              <a:t>3 חודשים למשך שנתיים וחצי.</a:t>
            </a:r>
          </a:p>
          <a:p>
            <a:pPr algn="r" rtl="1"/>
            <a:r>
              <a:rPr lang="he-IL" smtClean="0">
                <a:cs typeface="Times New Roman" pitchFamily="18" charset="0"/>
              </a:rPr>
              <a:t>יש לו תופעות לוואי של פגיעה בפוריות, ומנסים למצוא תרופות שפירות יותר, ולכן יש תרופות נוספות: </a:t>
            </a:r>
            <a:r>
              <a:rPr lang="en-US" smtClean="0">
                <a:cs typeface="Times New Roman" pitchFamily="18" charset="0"/>
              </a:rPr>
              <a:t>cellcept</a:t>
            </a:r>
            <a:r>
              <a:rPr lang="he-IL" smtClean="0">
                <a:cs typeface="Times New Roman" pitchFamily="18" charset="0"/>
              </a:rPr>
              <a:t>, אימוראן וצילקו'.</a:t>
            </a:r>
            <a:endParaRPr lang="en-IN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12468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65799D-AD01-4D02-9C90-E80D08AB162A}" type="slidenum">
              <a:rPr lang="he-IL" altLang="en-US" smtClean="0"/>
              <a:pPr/>
              <a:t>46</a:t>
            </a:fld>
            <a:endParaRPr lang="en-US" altLang="en-US" smtClean="0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algn="r" rtl="1"/>
            <a:r>
              <a:rPr lang="he-IL" u="sng" smtClean="0">
                <a:cs typeface="Times New Roman" pitchFamily="18" charset="0"/>
              </a:rPr>
              <a:t>תופעות לוואי של ציקלו'</a:t>
            </a:r>
          </a:p>
          <a:p>
            <a:pPr algn="r" rtl="1">
              <a:buFontTx/>
              <a:buChar char="•"/>
            </a:pPr>
            <a:r>
              <a:rPr lang="en-US" smtClean="0">
                <a:cs typeface="Times New Roman" pitchFamily="18" charset="0"/>
              </a:rPr>
              <a:t>IV</a:t>
            </a:r>
            <a:r>
              <a:rPr lang="he-IL" smtClean="0">
                <a:cs typeface="Times New Roman" pitchFamily="18" charset="0"/>
              </a:rPr>
              <a:t> – </a:t>
            </a:r>
            <a:r>
              <a:rPr lang="he-IL" b="1" smtClean="0">
                <a:cs typeface="Times New Roman" pitchFamily="18" charset="0"/>
              </a:rPr>
              <a:t>זיהומים</a:t>
            </a:r>
            <a:r>
              <a:rPr lang="he-IL" smtClean="0">
                <a:cs typeface="Times New Roman" pitchFamily="18" charset="0"/>
              </a:rPr>
              <a:t> עקב </a:t>
            </a:r>
            <a:r>
              <a:rPr lang="he-IL" b="1" smtClean="0">
                <a:cs typeface="Times New Roman" pitchFamily="18" charset="0"/>
              </a:rPr>
              <a:t>לויקופניה </a:t>
            </a:r>
            <a:r>
              <a:rPr lang="he-IL" smtClean="0">
                <a:cs typeface="Times New Roman" pitchFamily="18" charset="0"/>
              </a:rPr>
              <a:t>מציקלו'.</a:t>
            </a:r>
          </a:p>
          <a:p>
            <a:pPr algn="r" rtl="1">
              <a:buFontTx/>
              <a:buChar char="•"/>
            </a:pPr>
            <a:r>
              <a:rPr lang="he-IL" b="1" smtClean="0">
                <a:cs typeface="Times New Roman" pitchFamily="18" charset="0"/>
              </a:rPr>
              <a:t>א"ס שחלתית </a:t>
            </a:r>
            <a:r>
              <a:rPr lang="he-IL" smtClean="0">
                <a:cs typeface="Times New Roman" pitchFamily="18" charset="0"/>
              </a:rPr>
              <a:t>– הפחד הכי גדול בנשים צעירות (6% מתחת לגיל 25, ומעל 67% לא יהיו פוריות מעל גיל 31). קשה לשכנע בחורה בריאה לקחת אינפוזיות של תרופה רעילה, יש סיכוי להגיע לא"ס כליות בלי טיפול זה.</a:t>
            </a:r>
          </a:p>
          <a:p>
            <a:pPr algn="r" rtl="1">
              <a:buFontTx/>
              <a:buChar char="•"/>
            </a:pPr>
            <a:r>
              <a:rPr lang="he-IL" b="1" smtClean="0">
                <a:cs typeface="Times New Roman" pitchFamily="18" charset="0"/>
              </a:rPr>
              <a:t>ממאירויות</a:t>
            </a:r>
            <a:r>
              <a:rPr lang="he-IL" smtClean="0">
                <a:cs typeface="Times New Roman" pitchFamily="18" charset="0"/>
              </a:rPr>
              <a:t>, בעיקר של השלפוחית.</a:t>
            </a:r>
            <a:endParaRPr lang="en-US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96530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F005B0-DB50-4FD8-A4D2-27D0CF7317C2}" type="slidenum">
              <a:rPr lang="he-IL" altLang="en-US" smtClean="0"/>
              <a:pPr/>
              <a:t>47</a:t>
            </a:fld>
            <a:endParaRPr lang="en-US" altLang="en-US" smtClean="0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algn="r" rtl="1"/>
            <a:r>
              <a:rPr lang="en-US" u="sng" smtClean="0"/>
              <a:t>MMF</a:t>
            </a:r>
            <a:endParaRPr lang="he-IL" u="sng" smtClean="0">
              <a:cs typeface="Times New Roman" pitchFamily="18" charset="0"/>
            </a:endParaRPr>
          </a:p>
          <a:p>
            <a:pPr algn="r" rtl="1"/>
            <a:r>
              <a:rPr lang="he-IL" smtClean="0">
                <a:cs typeface="Times New Roman" pitchFamily="18" charset="0"/>
              </a:rPr>
              <a:t>ה-</a:t>
            </a:r>
            <a:r>
              <a:rPr lang="en-US" smtClean="0">
                <a:cs typeface="Times New Roman" pitchFamily="18" charset="0"/>
              </a:rPr>
              <a:t>cellcept</a:t>
            </a:r>
            <a:r>
              <a:rPr lang="he-IL" smtClean="0">
                <a:cs typeface="Times New Roman" pitchFamily="18" charset="0"/>
              </a:rPr>
              <a:t> מעולם ההשתלות, טיפול אימונוס' למניעת דחייה כבד, לב וכליה.</a:t>
            </a:r>
          </a:p>
          <a:p>
            <a:pPr algn="r" rtl="1"/>
            <a:r>
              <a:rPr lang="he-IL" smtClean="0">
                <a:cs typeface="Times New Roman" pitchFamily="18" charset="0"/>
              </a:rPr>
              <a:t>מדכא </a:t>
            </a:r>
            <a:r>
              <a:rPr lang="en-US" smtClean="0">
                <a:cs typeface="Times New Roman" pitchFamily="18" charset="0"/>
              </a:rPr>
              <a:t>inosine monophosphate dehydrogenase</a:t>
            </a:r>
            <a:r>
              <a:rPr lang="he-IL" smtClean="0">
                <a:cs typeface="Times New Roman" pitchFamily="18" charset="0"/>
              </a:rPr>
              <a:t> (בסינתזת פורינים), והוא מעכב תאים רבים: </a:t>
            </a:r>
            <a:r>
              <a:rPr lang="en-US" smtClean="0">
                <a:cs typeface="Times New Roman" pitchFamily="18" charset="0"/>
              </a:rPr>
              <a:t>T</a:t>
            </a:r>
            <a:r>
              <a:rPr lang="he-IL" smtClean="0">
                <a:cs typeface="Times New Roman" pitchFamily="18" charset="0"/>
              </a:rPr>
              <a:t>, </a:t>
            </a:r>
            <a:r>
              <a:rPr lang="en-US" smtClean="0">
                <a:cs typeface="Times New Roman" pitchFamily="18" charset="0"/>
              </a:rPr>
              <a:t>B</a:t>
            </a:r>
            <a:r>
              <a:rPr lang="he-IL" smtClean="0">
                <a:cs typeface="Times New Roman" pitchFamily="18" charset="0"/>
              </a:rPr>
              <a:t>, נוגדנים, גיוס לויקוציטים.</a:t>
            </a:r>
            <a:endParaRPr lang="en-US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77187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F2866-FE64-4314-B4BC-08CFC11B11E9}" type="slidenum">
              <a:rPr lang="he-IL" altLang="en-US" smtClean="0"/>
              <a:pPr/>
              <a:t>48</a:t>
            </a:fld>
            <a:endParaRPr lang="en-US" altLang="en-US" smtClean="0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algn="r" rtl="1"/>
            <a:r>
              <a:rPr lang="he-IL" u="sng" smtClean="0">
                <a:cs typeface="Times New Roman" pitchFamily="18" charset="0"/>
              </a:rPr>
              <a:t>מחקר</a:t>
            </a:r>
            <a:r>
              <a:rPr lang="he-IL" smtClean="0">
                <a:cs typeface="Times New Roman" pitchFamily="18" charset="0"/>
              </a:rPr>
              <a:t>: 71 חולים קיבלו </a:t>
            </a:r>
            <a:r>
              <a:rPr lang="en-US" smtClean="0">
                <a:cs typeface="Times New Roman" pitchFamily="18" charset="0"/>
              </a:rPr>
              <a:t>cellcept</a:t>
            </a:r>
            <a:r>
              <a:rPr lang="he-IL" smtClean="0">
                <a:cs typeface="Times New Roman" pitchFamily="18" charset="0"/>
              </a:rPr>
              <a:t> מול צילקו', וראו יותר רמיסיות, אף מקרה מוות, פחות זיהומים, אי-פגיעה בפוריות.</a:t>
            </a:r>
          </a:p>
          <a:p>
            <a:pPr algn="r" rtl="1"/>
            <a:r>
              <a:rPr lang="he-IL" smtClean="0">
                <a:cs typeface="Times New Roman" pitchFamily="18" charset="0"/>
              </a:rPr>
              <a:t>היום כשלא חייבים ציקלו' משתמשים באימוראן.</a:t>
            </a:r>
            <a:endParaRPr lang="en-US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05978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7F5F50-9C92-4347-8675-74C2F2A3449B}" type="slidenum">
              <a:rPr lang="he-IL" altLang="en-US" smtClean="0"/>
              <a:pPr/>
              <a:t>49</a:t>
            </a:fld>
            <a:endParaRPr lang="en-US" altLang="en-US" smtClean="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r>
              <a:rPr lang="he-IL" smtClean="0">
                <a:cs typeface="Times New Roman" pitchFamily="18" charset="0"/>
              </a:rPr>
              <a:t>40 שנה לא היה פיתוח תורפות ללופוס.</a:t>
            </a:r>
          </a:p>
          <a:p>
            <a:pPr algn="r" rtl="1"/>
            <a:r>
              <a:rPr lang="he-IL" smtClean="0">
                <a:cs typeface="Times New Roman" pitchFamily="18" charset="0"/>
              </a:rPr>
              <a:t>כיום מנסים לפתח טיפולים ספציפיים ללופוס, כמו נגד </a:t>
            </a:r>
            <a:r>
              <a:rPr lang="en-US" smtClean="0">
                <a:cs typeface="Times New Roman" pitchFamily="18" charset="0"/>
              </a:rPr>
              <a:t>IL-10</a:t>
            </a:r>
            <a:r>
              <a:rPr lang="he-IL" smtClean="0">
                <a:cs typeface="Times New Roman" pitchFamily="18" charset="0"/>
              </a:rPr>
              <a:t>.</a:t>
            </a:r>
          </a:p>
          <a:p>
            <a:pPr algn="r" rtl="1"/>
            <a:r>
              <a:rPr lang="he-IL" smtClean="0">
                <a:cs typeface="Times New Roman" pitchFamily="18" charset="0"/>
              </a:rPr>
              <a:t>היום </a:t>
            </a:r>
            <a:r>
              <a:rPr lang="en-US" b="1" smtClean="0">
                <a:cs typeface="Times New Roman" pitchFamily="18" charset="0"/>
              </a:rPr>
              <a:t>anti-CD20</a:t>
            </a:r>
            <a:r>
              <a:rPr lang="he-IL" smtClean="0">
                <a:cs typeface="Times New Roman" pitchFamily="18" charset="0"/>
              </a:rPr>
              <a:t> (</a:t>
            </a:r>
            <a:r>
              <a:rPr lang="en-US" smtClean="0">
                <a:cs typeface="Times New Roman" pitchFamily="18" charset="0"/>
              </a:rPr>
              <a:t>rituximab</a:t>
            </a:r>
            <a:r>
              <a:rPr lang="he-IL" smtClean="0">
                <a:cs typeface="Times New Roman" pitchFamily="18" charset="0"/>
              </a:rPr>
              <a:t> ללימפומה), עושה </a:t>
            </a:r>
            <a:r>
              <a:rPr lang="en-US" smtClean="0">
                <a:cs typeface="Times New Roman" pitchFamily="18" charset="0"/>
              </a:rPr>
              <a:t>depletion</a:t>
            </a:r>
            <a:r>
              <a:rPr lang="he-IL" smtClean="0">
                <a:cs typeface="Times New Roman" pitchFamily="18" charset="0"/>
              </a:rPr>
              <a:t> של תאי </a:t>
            </a:r>
            <a:r>
              <a:rPr lang="en-US" smtClean="0">
                <a:cs typeface="Times New Roman" pitchFamily="18" charset="0"/>
              </a:rPr>
              <a:t>B</a:t>
            </a:r>
            <a:r>
              <a:rPr lang="he-IL" smtClean="0">
                <a:cs typeface="Times New Roman" pitchFamily="18" charset="0"/>
              </a:rPr>
              <a:t>, יש תוצאות טובות ואין מחקרים גדולים.</a:t>
            </a:r>
          </a:p>
          <a:p>
            <a:pPr algn="r" rtl="1"/>
            <a:r>
              <a:rPr lang="en-US" b="1" smtClean="0">
                <a:cs typeface="Times New Roman" pitchFamily="18" charset="0"/>
              </a:rPr>
              <a:t>Anti-BLyS</a:t>
            </a:r>
            <a:r>
              <a:rPr lang="he-IL" smtClean="0">
                <a:cs typeface="Times New Roman" pitchFamily="18" charset="0"/>
              </a:rPr>
              <a:t> – מוריד פעילות של תאי </a:t>
            </a:r>
            <a:r>
              <a:rPr lang="en-US" smtClean="0">
                <a:cs typeface="Times New Roman" pitchFamily="18" charset="0"/>
              </a:rPr>
              <a:t>B</a:t>
            </a:r>
            <a:r>
              <a:rPr lang="he-IL" smtClean="0">
                <a:cs typeface="Times New Roman" pitchFamily="18" charset="0"/>
              </a:rPr>
              <a:t> (לא עושה </a:t>
            </a:r>
            <a:r>
              <a:rPr lang="en-US" smtClean="0">
                <a:cs typeface="Times New Roman" pitchFamily="18" charset="0"/>
              </a:rPr>
              <a:t>depletion</a:t>
            </a:r>
            <a:r>
              <a:rPr lang="he-IL" smtClean="0">
                <a:cs typeface="Times New Roman" pitchFamily="18" charset="0"/>
              </a:rPr>
              <a:t>) כדי לתקוף מרכיב אחד של מע' החיסון ולא </a:t>
            </a:r>
            <a:r>
              <a:rPr lang="en-US" smtClean="0">
                <a:cs typeface="Times New Roman" pitchFamily="18" charset="0"/>
              </a:rPr>
              <a:t>depleteion</a:t>
            </a:r>
            <a:r>
              <a:rPr lang="he-IL" smtClean="0">
                <a:cs typeface="Times New Roman" pitchFamily="18" charset="0"/>
              </a:rPr>
              <a:t>.</a:t>
            </a:r>
            <a:endParaRPr lang="en-IN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04934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BF45A7-43C1-4794-9CEC-BA88678F6982}" type="slidenum">
              <a:rPr lang="he-IL" altLang="en-US" smtClean="0"/>
              <a:pPr/>
              <a:t>50</a:t>
            </a:fld>
            <a:endParaRPr lang="en-US" altLang="en-US" smtClean="0"/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r>
              <a:rPr lang="he-IL" smtClean="0">
                <a:cs typeface="Times New Roman" pitchFamily="18" charset="0"/>
              </a:rPr>
              <a:t>הפרוגנוזה אינה גבוהה.</a:t>
            </a:r>
          </a:p>
          <a:p>
            <a:pPr algn="r" rtl="1"/>
            <a:r>
              <a:rPr lang="he-IL" smtClean="0">
                <a:cs typeface="Times New Roman" pitchFamily="18" charset="0"/>
              </a:rPr>
              <a:t>מדדים פרוגנוסיטים רעים: קראטינין גבוה, תמסונת נפרוטית, טרומבוציטופניה, מוצא אפרו-אמריקאי (חולים יותר, מגיבים פחות טוב לטיפול עם פחות היענות לטיפול), מצב סוציו-אקונומי ירוד (פחות משתפים פעולה).</a:t>
            </a:r>
            <a:endParaRPr lang="en-IN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336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A17B3D-680E-4678-BB61-1D81B1857BF1}" type="slidenum">
              <a:rPr lang="he-IL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r>
              <a:rPr lang="he-IL" u="sng" smtClean="0">
                <a:cs typeface="Times New Roman" pitchFamily="18" charset="0"/>
              </a:rPr>
              <a:t>ההתבטאות במערכות השונות</a:t>
            </a:r>
            <a:endParaRPr lang="he-IL" smtClean="0">
              <a:cs typeface="Times New Roman" pitchFamily="18" charset="0"/>
            </a:endParaRPr>
          </a:p>
          <a:p>
            <a:pPr algn="r" rtl="1"/>
            <a:r>
              <a:rPr lang="he-IL" smtClean="0">
                <a:cs typeface="Times New Roman" pitchFamily="18" charset="0"/>
              </a:rPr>
              <a:t>ביטוים קונסטיטוציונאליים מאוד שכיחים. הם לא ספציפיים, אבל צריך לדעת שמאוד נפוצה </a:t>
            </a:r>
            <a:r>
              <a:rPr lang="he-IL" b="1" smtClean="0">
                <a:cs typeface="Times New Roman" pitchFamily="18" charset="0"/>
              </a:rPr>
              <a:t>עייפות קיצונית</a:t>
            </a:r>
            <a:r>
              <a:rPr lang="he-IL" smtClean="0">
                <a:cs typeface="Times New Roman" pitchFamily="18" charset="0"/>
              </a:rPr>
              <a:t> (שינה לא פותרת את זה, אין כוח), </a:t>
            </a:r>
            <a:r>
              <a:rPr lang="he-IL" b="1" smtClean="0">
                <a:cs typeface="Times New Roman" pitchFamily="18" charset="0"/>
              </a:rPr>
              <a:t>חום</a:t>
            </a:r>
            <a:r>
              <a:rPr lang="he-IL" smtClean="0">
                <a:cs typeface="Times New Roman" pitchFamily="18" charset="0"/>
              </a:rPr>
              <a:t> ו</a:t>
            </a:r>
            <a:r>
              <a:rPr lang="he-IL" b="1" smtClean="0">
                <a:cs typeface="Times New Roman" pitchFamily="18" charset="0"/>
              </a:rPr>
              <a:t>ירידה במשקל</a:t>
            </a:r>
            <a:r>
              <a:rPr lang="he-IL" smtClean="0">
                <a:cs typeface="Times New Roman" pitchFamily="18" charset="0"/>
              </a:rPr>
              <a:t>. אז ה-</a:t>
            </a:r>
            <a:r>
              <a:rPr lang="en-US" smtClean="0">
                <a:cs typeface="Times New Roman" pitchFamily="18" charset="0"/>
              </a:rPr>
              <a:t>DD</a:t>
            </a:r>
            <a:r>
              <a:rPr lang="he-IL" smtClean="0">
                <a:cs typeface="Times New Roman" pitchFamily="18" charset="0"/>
              </a:rPr>
              <a:t> רחבה, ואם יודעים על לופוס זה מרמז על התפרצות.</a:t>
            </a:r>
            <a:endParaRPr lang="en-IN" smtClean="0"/>
          </a:p>
        </p:txBody>
      </p:sp>
    </p:spTree>
    <p:extLst>
      <p:ext uri="{BB962C8B-B14F-4D97-AF65-F5344CB8AC3E}">
        <p14:creationId xmlns:p14="http://schemas.microsoft.com/office/powerpoint/2010/main" val="140366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3BDA9E-E981-4895-8401-E0AED4D26215}" type="slidenum">
              <a:rPr lang="he-IL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>
              <a:lnSpc>
                <a:spcPct val="90000"/>
              </a:lnSpc>
            </a:pPr>
            <a:r>
              <a:rPr lang="he-IL" u="sng" smtClean="0">
                <a:cs typeface="Times New Roman" pitchFamily="18" charset="0"/>
              </a:rPr>
              <a:t>ביטויים עוריים</a:t>
            </a:r>
            <a:endParaRPr lang="en-US" u="sng" smtClean="0">
              <a:cs typeface="Times New Roman" pitchFamily="18" charset="0"/>
            </a:endParaRPr>
          </a:p>
          <a:p>
            <a:pPr marL="228600" indent="-228600" algn="r" rtl="1">
              <a:lnSpc>
                <a:spcPct val="90000"/>
              </a:lnSpc>
            </a:pPr>
            <a:r>
              <a:rPr lang="en-US" u="sng" smtClean="0">
                <a:cs typeface="Times New Roman" pitchFamily="18" charset="0"/>
              </a:rPr>
              <a:t>Acute</a:t>
            </a:r>
            <a:endParaRPr lang="he-IL" smtClean="0">
              <a:cs typeface="Times New Roman" pitchFamily="18" charset="0"/>
            </a:endParaRPr>
          </a:p>
          <a:p>
            <a:pPr marL="228600" indent="-228600" algn="r" rtl="1">
              <a:lnSpc>
                <a:spcPct val="90000"/>
              </a:lnSpc>
              <a:buFontTx/>
              <a:buAutoNum type="arabicPeriod"/>
            </a:pPr>
            <a:r>
              <a:rPr lang="he-IL" smtClean="0">
                <a:cs typeface="Times New Roman" pitchFamily="18" charset="0"/>
              </a:rPr>
              <a:t>פריחה קלאסית היא </a:t>
            </a:r>
            <a:r>
              <a:rPr lang="he-IL" b="1" smtClean="0">
                <a:cs typeface="Times New Roman" pitchFamily="18" charset="0"/>
              </a:rPr>
              <a:t>פריחת פרפר</a:t>
            </a:r>
            <a:r>
              <a:rPr lang="he-IL" smtClean="0">
                <a:cs typeface="Times New Roman" pitchFamily="18" charset="0"/>
              </a:rPr>
              <a:t>, פריחה </a:t>
            </a:r>
            <a:r>
              <a:rPr lang="he-IL" b="1" smtClean="0">
                <a:cs typeface="Times New Roman" pitchFamily="18" charset="0"/>
              </a:rPr>
              <a:t>מלארית </a:t>
            </a:r>
            <a:r>
              <a:rPr lang="he-IL" smtClean="0">
                <a:cs typeface="Times New Roman" pitchFamily="18" charset="0"/>
              </a:rPr>
              <a:t>המערבת את הלחיים וגשר האף. באזור הנאזו-לביאלי אין פגיעה בעור. לא לכל החולים יש פיזור כזה. זוהי פריחה פוטוסנסיטיבית תמיד.</a:t>
            </a:r>
          </a:p>
          <a:p>
            <a:pPr marL="228600" indent="-228600" algn="r" rtl="1">
              <a:lnSpc>
                <a:spcPct val="90000"/>
              </a:lnSpc>
              <a:buFontTx/>
              <a:buAutoNum type="arabicPeriod"/>
            </a:pPr>
            <a:r>
              <a:rPr lang="he-IL" b="1" smtClean="0">
                <a:cs typeface="Times New Roman" pitchFamily="18" charset="0"/>
              </a:rPr>
              <a:t>אריתמה דיפוזית </a:t>
            </a:r>
            <a:r>
              <a:rPr lang="he-IL" smtClean="0">
                <a:cs typeface="Times New Roman" pitchFamily="18" charset="0"/>
              </a:rPr>
              <a:t>שהיא גם פוטוסנסיטיבית.</a:t>
            </a:r>
          </a:p>
          <a:p>
            <a:pPr marL="228600" indent="-228600" algn="r" rtl="1">
              <a:lnSpc>
                <a:spcPct val="90000"/>
              </a:lnSpc>
              <a:buFontTx/>
              <a:buAutoNum type="arabicPeriod"/>
            </a:pPr>
            <a:r>
              <a:rPr lang="he-IL" b="1" smtClean="0">
                <a:cs typeface="Times New Roman" pitchFamily="18" charset="0"/>
              </a:rPr>
              <a:t>פריחה בולוזית </a:t>
            </a:r>
            <a:r>
              <a:rPr lang="he-IL" smtClean="0">
                <a:cs typeface="Times New Roman" pitchFamily="18" charset="0"/>
              </a:rPr>
              <a:t>– שלפוחיות באוזרים חשופים לשמש.</a:t>
            </a:r>
          </a:p>
          <a:p>
            <a:pPr marL="228600" indent="-228600" algn="r" rtl="1">
              <a:lnSpc>
                <a:spcPct val="90000"/>
              </a:lnSpc>
            </a:pPr>
            <a:r>
              <a:rPr lang="he-IL" smtClean="0">
                <a:cs typeface="Times New Roman" pitchFamily="18" charset="0"/>
              </a:rPr>
              <a:t>הפריחות חולפות ולא משאירות סימן.</a:t>
            </a:r>
          </a:p>
          <a:p>
            <a:pPr marL="228600" indent="-228600" algn="r" rtl="1">
              <a:lnSpc>
                <a:spcPct val="90000"/>
              </a:lnSpc>
            </a:pPr>
            <a:endParaRPr lang="he-IL" smtClean="0">
              <a:cs typeface="Times New Roman" pitchFamily="18" charset="0"/>
            </a:endParaRPr>
          </a:p>
          <a:p>
            <a:pPr marL="228600" indent="-228600" algn="r" rtl="1">
              <a:lnSpc>
                <a:spcPct val="90000"/>
              </a:lnSpc>
            </a:pPr>
            <a:r>
              <a:rPr lang="en-US" u="sng" smtClean="0"/>
              <a:t>Subacute</a:t>
            </a:r>
            <a:endParaRPr lang="he-IL" smtClean="0"/>
          </a:p>
          <a:p>
            <a:pPr marL="228600" indent="-228600" algn="r" rtl="1">
              <a:lnSpc>
                <a:spcPct val="90000"/>
              </a:lnSpc>
            </a:pPr>
            <a:r>
              <a:rPr lang="he-IL" smtClean="0"/>
              <a:t>לא משאירה הצטלקות, יש שתי צורות:</a:t>
            </a:r>
          </a:p>
          <a:p>
            <a:pPr marL="228600" indent="-228600" algn="r" rtl="1">
              <a:lnSpc>
                <a:spcPct val="90000"/>
              </a:lnSpc>
              <a:buFontTx/>
              <a:buAutoNum type="arabicPeriod"/>
            </a:pPr>
            <a:r>
              <a:rPr lang="he-IL" b="1" smtClean="0">
                <a:cs typeface="Times New Roman" pitchFamily="18" charset="0"/>
              </a:rPr>
              <a:t>פסוריאטיפורמית </a:t>
            </a:r>
            <a:r>
              <a:rPr lang="he-IL" smtClean="0">
                <a:cs typeface="Times New Roman" pitchFamily="18" charset="0"/>
              </a:rPr>
              <a:t>– דומה לספחת, הפיזור באזור חשוף לשמש (אזור ה-</a:t>
            </a:r>
            <a:r>
              <a:rPr lang="en-US" smtClean="0">
                <a:cs typeface="Times New Roman" pitchFamily="18" charset="0"/>
              </a:rPr>
              <a:t>V</a:t>
            </a:r>
            <a:r>
              <a:rPr lang="he-IL" smtClean="0">
                <a:cs typeface="Times New Roman" pitchFamily="18" charset="0"/>
              </a:rPr>
              <a:t>, זרועות).</a:t>
            </a:r>
          </a:p>
          <a:p>
            <a:pPr marL="228600" indent="-228600" algn="r" rtl="1">
              <a:lnSpc>
                <a:spcPct val="90000"/>
              </a:lnSpc>
              <a:buFontTx/>
              <a:buAutoNum type="arabicPeriod"/>
            </a:pPr>
            <a:r>
              <a:rPr lang="he-IL" b="1" smtClean="0">
                <a:cs typeface="Times New Roman" pitchFamily="18" charset="0"/>
              </a:rPr>
              <a:t>פריחה אנולארית </a:t>
            </a:r>
            <a:r>
              <a:rPr lang="he-IL" smtClean="0">
                <a:cs typeface="Times New Roman" pitchFamily="18" charset="0"/>
              </a:rPr>
              <a:t>(טבעתית) – גם באזורים חשופים לשמש.</a:t>
            </a:r>
            <a:endParaRPr lang="en-IN" smtClean="0">
              <a:cs typeface="Times New Roman" pitchFamily="18" charset="0"/>
            </a:endParaRPr>
          </a:p>
          <a:p>
            <a:pPr marL="228600" indent="-228600" algn="r" rtl="1">
              <a:lnSpc>
                <a:spcPct val="90000"/>
              </a:lnSpc>
            </a:pPr>
            <a:endParaRPr lang="he-IL" smtClean="0">
              <a:cs typeface="Times New Roman" pitchFamily="18" charset="0"/>
            </a:endParaRPr>
          </a:p>
          <a:p>
            <a:pPr marL="228600" indent="-228600" algn="r" rtl="1">
              <a:lnSpc>
                <a:spcPct val="90000"/>
              </a:lnSpc>
            </a:pPr>
            <a:r>
              <a:rPr lang="en-US" u="sng" smtClean="0"/>
              <a:t>Chronic</a:t>
            </a:r>
            <a:endParaRPr lang="he-IL" b="1" smtClean="0"/>
          </a:p>
          <a:p>
            <a:pPr marL="228600" indent="-228600" algn="r" rtl="1">
              <a:lnSpc>
                <a:spcPct val="90000"/>
              </a:lnSpc>
            </a:pPr>
            <a:r>
              <a:rPr lang="he-IL" b="1" smtClean="0"/>
              <a:t>דיסקואידית</a:t>
            </a:r>
            <a:r>
              <a:rPr lang="he-IL" smtClean="0"/>
              <a:t> – בעיקר בחולה עם עור כהה, גורמת להיפר-פיגמנטציה בהיקף והיפו-פיגמנטציה במרכז עם אטרופיה במרכז. מופיע בקרקפת ו</a:t>
            </a:r>
            <a:r>
              <a:rPr lang="he-IL" smtClean="0">
                <a:cs typeface="Times New Roman" pitchFamily="18" charset="0"/>
              </a:rPr>
              <a:t>ב</a:t>
            </a:r>
            <a:r>
              <a:rPr lang="he-IL" smtClean="0"/>
              <a:t>אוזניים, השיער לא צומח שם חזרה, כי היא </a:t>
            </a:r>
            <a:r>
              <a:rPr lang="he-IL" b="1" smtClean="0"/>
              <a:t>בלתי הפיכה</a:t>
            </a:r>
            <a:r>
              <a:rPr lang="he-IL" smtClean="0"/>
              <a:t>.</a:t>
            </a:r>
          </a:p>
          <a:p>
            <a:pPr marL="228600" indent="-228600" algn="r" rtl="1">
              <a:lnSpc>
                <a:spcPct val="90000"/>
              </a:lnSpc>
            </a:pPr>
            <a:r>
              <a:rPr lang="he-IL" smtClean="0"/>
              <a:t>בד"כ זהו נגע אחד.</a:t>
            </a:r>
            <a:endParaRPr lang="en-IN" smtClean="0"/>
          </a:p>
        </p:txBody>
      </p:sp>
    </p:spTree>
    <p:extLst>
      <p:ext uri="{BB962C8B-B14F-4D97-AF65-F5344CB8AC3E}">
        <p14:creationId xmlns:p14="http://schemas.microsoft.com/office/powerpoint/2010/main" val="34047946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1173B3-7112-4ADE-907B-EB242DF2C88A}" type="slidenum">
              <a:rPr lang="he-IL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endParaRPr lang="en-IN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5770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C7BEBC-3E16-4903-BD2F-2F93B5834FC7}" type="slidenum">
              <a:rPr lang="he-IL" altLang="en-US" smtClean="0"/>
              <a:pPr/>
              <a:t>13</a:t>
            </a:fld>
            <a:endParaRPr lang="en-US" altLang="en-US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endParaRPr lang="en-US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3713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A50D77-4CDD-475E-A885-C283CBCB7EFB}" type="slidenum">
              <a:rPr lang="he-IL" altLang="en-US" smtClean="0"/>
              <a:pPr/>
              <a:t>17</a:t>
            </a:fld>
            <a:endParaRPr lang="en-US" alt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r>
              <a:rPr lang="he-IL" u="sng" smtClean="0">
                <a:cs typeface="Times New Roman" pitchFamily="18" charset="0"/>
              </a:rPr>
              <a:t>מע' מוסקולוסקלטאלית</a:t>
            </a:r>
            <a:endParaRPr lang="he-IL" smtClean="0">
              <a:cs typeface="Times New Roman" pitchFamily="18" charset="0"/>
            </a:endParaRPr>
          </a:p>
          <a:p>
            <a:pPr algn="r" rtl="1"/>
            <a:r>
              <a:rPr lang="he-IL" u="sng" smtClean="0">
                <a:cs typeface="Times New Roman" pitchFamily="18" charset="0"/>
              </a:rPr>
              <a:t>מפרקים</a:t>
            </a:r>
          </a:p>
          <a:p>
            <a:pPr algn="r" rtl="1"/>
            <a:r>
              <a:rPr lang="he-IL" b="1" smtClean="0">
                <a:cs typeface="Times New Roman" pitchFamily="18" charset="0"/>
              </a:rPr>
              <a:t>ארתריטיס</a:t>
            </a:r>
            <a:r>
              <a:rPr lang="he-IL" smtClean="0">
                <a:cs typeface="Times New Roman" pitchFamily="18" charset="0"/>
              </a:rPr>
              <a:t> היא הביטוי השכיח ביותר בלופוס (95% יראו מעורבות קלה יותר מ-</a:t>
            </a:r>
            <a:r>
              <a:rPr lang="en-US" smtClean="0">
                <a:cs typeface="Times New Roman" pitchFamily="18" charset="0"/>
              </a:rPr>
              <a:t>RA</a:t>
            </a:r>
            <a:r>
              <a:rPr lang="he-IL" smtClean="0">
                <a:cs typeface="Times New Roman" pitchFamily="18" charset="0"/>
              </a:rPr>
              <a:t>). היא לא ארוזיבית ונדיר שגורמת לדה-פורמציה.</a:t>
            </a:r>
            <a:endParaRPr lang="en-US" smtClean="0">
              <a:cs typeface="Times New Roman" pitchFamily="18" charset="0"/>
            </a:endParaRPr>
          </a:p>
          <a:p>
            <a:pPr algn="r" rtl="1"/>
            <a:r>
              <a:rPr lang="en-US" b="1" smtClean="0">
                <a:cs typeface="Times New Roman" pitchFamily="18" charset="0"/>
              </a:rPr>
              <a:t>Jaccoud's arthrophy</a:t>
            </a:r>
            <a:r>
              <a:rPr lang="he-IL" b="1" smtClean="0">
                <a:cs typeface="Times New Roman" pitchFamily="18" charset="0"/>
              </a:rPr>
              <a:t> </a:t>
            </a:r>
            <a:r>
              <a:rPr lang="he-IL" smtClean="0">
                <a:cs typeface="Times New Roman" pitchFamily="18" charset="0"/>
              </a:rPr>
              <a:t>– </a:t>
            </a:r>
            <a:r>
              <a:rPr lang="he-IL" b="1" smtClean="0">
                <a:cs typeface="Times New Roman" pitchFamily="18" charset="0"/>
              </a:rPr>
              <a:t>סטייה אולנארית</a:t>
            </a:r>
            <a:r>
              <a:rPr lang="he-IL" smtClean="0">
                <a:cs typeface="Times New Roman" pitchFamily="18" charset="0"/>
              </a:rPr>
              <a:t>, נראה כמו ראומטואיד, אבל אין ארוזיות, וכשהחולה מניחה ידיים על השולחן זה נעלם, זה </a:t>
            </a:r>
            <a:r>
              <a:rPr lang="he-IL" b="1" smtClean="0">
                <a:cs typeface="Times New Roman" pitchFamily="18" charset="0"/>
              </a:rPr>
              <a:t>ממעורבות גידים</a:t>
            </a:r>
            <a:r>
              <a:rPr lang="he-IL" smtClean="0">
                <a:cs typeface="Times New Roman" pitchFamily="18" charset="0"/>
              </a:rPr>
              <a:t> </a:t>
            </a:r>
            <a:r>
              <a:rPr lang="he-IL" b="1" smtClean="0">
                <a:cs typeface="Times New Roman" pitchFamily="18" charset="0"/>
              </a:rPr>
              <a:t>ולא מפרקים</a:t>
            </a:r>
            <a:r>
              <a:rPr lang="he-IL" smtClean="0">
                <a:cs typeface="Times New Roman" pitchFamily="18" charset="0"/>
              </a:rPr>
              <a:t> ולכן זה הפיך. התופעה נדירה.</a:t>
            </a:r>
          </a:p>
          <a:p>
            <a:pPr algn="r" rtl="1"/>
            <a:r>
              <a:rPr lang="he-IL" smtClean="0">
                <a:cs typeface="Times New Roman" pitchFamily="18" charset="0"/>
              </a:rPr>
              <a:t>התהליך הסינוביאלי קל יחסית, ויכול להיות </a:t>
            </a:r>
            <a:r>
              <a:rPr lang="he-IL" b="1" smtClean="0">
                <a:cs typeface="Times New Roman" pitchFamily="18" charset="0"/>
              </a:rPr>
              <a:t>טנוסינוביטיס</a:t>
            </a:r>
            <a:r>
              <a:rPr lang="he-IL" smtClean="0">
                <a:cs typeface="Times New Roman" pitchFamily="18" charset="0"/>
              </a:rPr>
              <a:t>.</a:t>
            </a:r>
          </a:p>
          <a:p>
            <a:pPr algn="r" rtl="1"/>
            <a:endParaRPr lang="he-IL" u="sng" smtClean="0">
              <a:cs typeface="Times New Roman" pitchFamily="18" charset="0"/>
            </a:endParaRPr>
          </a:p>
          <a:p>
            <a:pPr algn="r" rtl="1"/>
            <a:r>
              <a:rPr lang="he-IL" u="sng" smtClean="0">
                <a:cs typeface="Times New Roman" pitchFamily="18" charset="0"/>
              </a:rPr>
              <a:t>שרירים</a:t>
            </a:r>
          </a:p>
          <a:p>
            <a:pPr algn="r" rtl="1"/>
            <a:r>
              <a:rPr lang="he-IL" smtClean="0">
                <a:cs typeface="Times New Roman" pitchFamily="18" charset="0"/>
              </a:rPr>
              <a:t>יכול להיות </a:t>
            </a:r>
            <a:r>
              <a:rPr lang="he-IL" b="1" smtClean="0">
                <a:cs typeface="Times New Roman" pitchFamily="18" charset="0"/>
              </a:rPr>
              <a:t>תהליך דלקתי בשריר</a:t>
            </a:r>
            <a:r>
              <a:rPr lang="he-IL" smtClean="0">
                <a:cs typeface="Times New Roman" pitchFamily="18" charset="0"/>
              </a:rPr>
              <a:t>.</a:t>
            </a:r>
          </a:p>
          <a:p>
            <a:pPr algn="r" rtl="1"/>
            <a:r>
              <a:rPr lang="he-IL" smtClean="0">
                <a:cs typeface="Times New Roman" pitchFamily="18" charset="0"/>
              </a:rPr>
              <a:t>נפוצה </a:t>
            </a:r>
            <a:r>
              <a:rPr lang="he-IL" b="1" smtClean="0">
                <a:cs typeface="Times New Roman" pitchFamily="18" charset="0"/>
              </a:rPr>
              <a:t>מיופתיה </a:t>
            </a:r>
            <a:r>
              <a:rPr lang="he-IL" smtClean="0">
                <a:cs typeface="Times New Roman" pitchFamily="18" charset="0"/>
              </a:rPr>
              <a:t>משנית לסטרואידים או תרופות נוגדות מלאריה שנותנים לחולות.</a:t>
            </a:r>
            <a:endParaRPr lang="en-IN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4757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638F81-2A94-4D39-8D4B-6E5022F28051}" type="slidenum">
              <a:rPr lang="he-IL" altLang="en-US" smtClean="0"/>
              <a:pPr/>
              <a:t>19</a:t>
            </a:fld>
            <a:endParaRPr lang="en-US" altLang="en-US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/>
            <a:r>
              <a:rPr lang="he-IL" u="sng" smtClean="0">
                <a:cs typeface="Times New Roman" pitchFamily="18" charset="0"/>
              </a:rPr>
              <a:t>כליה</a:t>
            </a:r>
            <a:endParaRPr lang="he-IL" smtClean="0">
              <a:cs typeface="Times New Roman" pitchFamily="18" charset="0"/>
            </a:endParaRPr>
          </a:p>
          <a:p>
            <a:pPr marL="228600" indent="-228600" algn="r" rtl="1"/>
            <a:r>
              <a:rPr lang="he-IL" smtClean="0">
                <a:cs typeface="Times New Roman" pitchFamily="18" charset="0"/>
              </a:rPr>
              <a:t>צריך אחד או יותר מהבאים להגדיר אותה:</a:t>
            </a:r>
          </a:p>
          <a:p>
            <a:pPr marL="228600" indent="-228600" algn="r" rtl="1">
              <a:buFontTx/>
              <a:buAutoNum type="arabicParenR"/>
            </a:pPr>
            <a:r>
              <a:rPr lang="he-IL" b="1" smtClean="0">
                <a:cs typeface="Times New Roman" pitchFamily="18" charset="0"/>
              </a:rPr>
              <a:t>פרוטאינוריה</a:t>
            </a:r>
            <a:r>
              <a:rPr lang="he-IL" smtClean="0">
                <a:cs typeface="Times New Roman" pitchFamily="18" charset="0"/>
              </a:rPr>
              <a:t> של לפחות 0.5 גר' ביממה.</a:t>
            </a:r>
          </a:p>
          <a:p>
            <a:pPr marL="228600" indent="-228600" algn="r" rtl="1">
              <a:buFontTx/>
              <a:buAutoNum type="arabicParenR"/>
            </a:pPr>
            <a:r>
              <a:rPr lang="he-IL" b="1" smtClean="0">
                <a:cs typeface="Times New Roman" pitchFamily="18" charset="0"/>
              </a:rPr>
              <a:t>גלילים בשתן</a:t>
            </a:r>
            <a:r>
              <a:rPr lang="he-IL" smtClean="0">
                <a:cs typeface="Times New Roman" pitchFamily="18" charset="0"/>
              </a:rPr>
              <a:t> (</a:t>
            </a:r>
            <a:r>
              <a:rPr lang="en-US" smtClean="0">
                <a:cs typeface="Times New Roman" pitchFamily="18" charset="0"/>
              </a:rPr>
              <a:t>RBC</a:t>
            </a:r>
            <a:r>
              <a:rPr lang="he-IL" smtClean="0">
                <a:cs typeface="Times New Roman" pitchFamily="18" charset="0"/>
              </a:rPr>
              <a:t>, גרנולאריים).</a:t>
            </a:r>
          </a:p>
          <a:p>
            <a:pPr marL="228600" indent="-228600" algn="r" rtl="1">
              <a:buFontTx/>
              <a:buAutoNum type="arabicParenR"/>
            </a:pPr>
            <a:r>
              <a:rPr lang="he-IL" b="1" smtClean="0">
                <a:cs typeface="Times New Roman" pitchFamily="18" charset="0"/>
              </a:rPr>
              <a:t>המטוריה </a:t>
            </a:r>
            <a:r>
              <a:rPr lang="he-IL" smtClean="0">
                <a:cs typeface="Times New Roman" pitchFamily="18" charset="0"/>
              </a:rPr>
              <a:t>עם לפחות 5 אריתרו' בשדה.</a:t>
            </a:r>
          </a:p>
          <a:p>
            <a:pPr marL="228600" indent="-228600" algn="r" rtl="1">
              <a:buFontTx/>
              <a:buAutoNum type="arabicParenR"/>
            </a:pPr>
            <a:r>
              <a:rPr lang="he-IL" b="1" smtClean="0">
                <a:cs typeface="Times New Roman" pitchFamily="18" charset="0"/>
              </a:rPr>
              <a:t>פיאוריה </a:t>
            </a:r>
            <a:r>
              <a:rPr lang="he-IL" smtClean="0">
                <a:cs typeface="Times New Roman" pitchFamily="18" charset="0"/>
              </a:rPr>
              <a:t>עם לפחות 5 </a:t>
            </a:r>
            <a:r>
              <a:rPr lang="en-US" smtClean="0">
                <a:cs typeface="Times New Roman" pitchFamily="18" charset="0"/>
              </a:rPr>
              <a:t>WBC</a:t>
            </a:r>
            <a:r>
              <a:rPr lang="he-IL" smtClean="0">
                <a:cs typeface="Times New Roman" pitchFamily="18" charset="0"/>
              </a:rPr>
              <a:t> בשדה.</a:t>
            </a:r>
          </a:p>
          <a:p>
            <a:pPr marL="228600" indent="-228600" algn="r" rtl="1"/>
            <a:r>
              <a:rPr lang="he-IL" smtClean="0">
                <a:cs typeface="Times New Roman" pitchFamily="18" charset="0"/>
              </a:rPr>
              <a:t>במיעוט החולות זה הביטוי הראשון למחלה (3-6%), אך זה נפוץ (30-65%).</a:t>
            </a:r>
            <a:endParaRPr lang="en-IN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311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24E841-0D15-4E06-9A15-9135E3D8A6D8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786E0-E3B4-4B2A-A84D-A31624B6E7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24E841-0D15-4E06-9A15-9135E3D8A6D8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786E0-E3B4-4B2A-A84D-A31624B6E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24E841-0D15-4E06-9A15-9135E3D8A6D8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786E0-E3B4-4B2A-A84D-A31624B6E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IN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441A1-0B3E-4827-93A5-54E241453F1F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24E841-0D15-4E06-9A15-9135E3D8A6D8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786E0-E3B4-4B2A-A84D-A31624B6E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24E841-0D15-4E06-9A15-9135E3D8A6D8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786E0-E3B4-4B2A-A84D-A31624B6E7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24E841-0D15-4E06-9A15-9135E3D8A6D8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786E0-E3B4-4B2A-A84D-A31624B6E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24E841-0D15-4E06-9A15-9135E3D8A6D8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786E0-E3B4-4B2A-A84D-A31624B6E7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24E841-0D15-4E06-9A15-9135E3D8A6D8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786E0-E3B4-4B2A-A84D-A31624B6E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24E841-0D15-4E06-9A15-9135E3D8A6D8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786E0-E3B4-4B2A-A84D-A31624B6E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24E841-0D15-4E06-9A15-9135E3D8A6D8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786E0-E3B4-4B2A-A84D-A31624B6E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C24E841-0D15-4E06-9A15-9135E3D8A6D8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20786E0-E3B4-4B2A-A84D-A31624B6E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C24E841-0D15-4E06-9A15-9135E3D8A6D8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20786E0-E3B4-4B2A-A84D-A31624B6E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3.emf"/><Relationship Id="rId4" Type="http://schemas.openxmlformats.org/officeDocument/2006/relationships/oleObject" Target="../embeddings/Microsoft_Word_97_-_2003_Document1.doc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291264" cy="1975104"/>
          </a:xfrm>
          <a:ln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Systemic lupus </a:t>
            </a:r>
            <a:r>
              <a:rPr lang="en-US" dirty="0" err="1" smtClean="0">
                <a:solidFill>
                  <a:srgbClr val="FFFF00"/>
                </a:solidFill>
              </a:rPr>
              <a:t>erythematosus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an overview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64" y="2924944"/>
            <a:ext cx="549220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 </a:t>
            </a:r>
            <a:r>
              <a:rPr lang="en-US" sz="2800" b="1" i="1" dirty="0" smtClean="0"/>
              <a:t>- Dr. Emad </a:t>
            </a:r>
            <a:r>
              <a:rPr lang="en-US" sz="2800" b="1" i="1" dirty="0" err="1"/>
              <a:t>A</a:t>
            </a:r>
            <a:r>
              <a:rPr lang="en-US" sz="2800" b="1" i="1" dirty="0" err="1" smtClean="0"/>
              <a:t>bokhabar</a:t>
            </a:r>
            <a:endParaRPr lang="en-US" sz="2800" b="1" i="1" dirty="0" smtClean="0"/>
          </a:p>
          <a:p>
            <a:pPr algn="ctr"/>
            <a:endParaRPr lang="en-US" sz="2800" dirty="0"/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Lecturer of internal medicine &amp;nephrology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Department of Internal Medicine</a:t>
            </a:r>
          </a:p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Sohag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439863"/>
          </a:xfrm>
        </p:spPr>
        <p:txBody>
          <a:bodyPr/>
          <a:lstStyle/>
          <a:p>
            <a:r>
              <a:rPr lang="en-US" sz="3200" u="sng" smtClean="0">
                <a:solidFill>
                  <a:srgbClr val="FFFFCC"/>
                </a:solidFill>
                <a:latin typeface="Arial" charset="0"/>
                <a:cs typeface="Arial" charset="0"/>
              </a:rPr>
              <a:t>Subacute cutaneous rash</a:t>
            </a:r>
            <a:r>
              <a:rPr lang="en-US" sz="3600" smtClean="0">
                <a:solidFill>
                  <a:srgbClr val="FFFFCC"/>
                </a:solidFill>
                <a:latin typeface="Arial" charset="0"/>
                <a:cs typeface="Arial" charset="0"/>
              </a:rPr>
              <a:t/>
            </a:r>
            <a:br>
              <a:rPr lang="en-US" sz="3600" smtClean="0">
                <a:solidFill>
                  <a:srgbClr val="FFFFCC"/>
                </a:solidFill>
                <a:latin typeface="Arial" charset="0"/>
                <a:cs typeface="Arial" charset="0"/>
              </a:rPr>
            </a:br>
            <a:r>
              <a:rPr lang="en-US" sz="3600" smtClean="0">
                <a:solidFill>
                  <a:srgbClr val="FFFFCC"/>
                </a:solidFill>
                <a:latin typeface="Arial" charset="0"/>
                <a:cs typeface="Arial" charset="0"/>
              </a:rPr>
              <a:t> </a:t>
            </a:r>
            <a:r>
              <a:rPr lang="en-US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psoriatiform                        annular</a:t>
            </a:r>
          </a:p>
        </p:txBody>
      </p:sp>
      <p:pic>
        <p:nvPicPr>
          <p:cNvPr id="20483" name="Picture 5" descr="1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52587" y="1912937"/>
            <a:ext cx="6296025" cy="43148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152525"/>
          </a:xfrm>
        </p:spPr>
        <p:txBody>
          <a:bodyPr/>
          <a:lstStyle/>
          <a:p>
            <a:pPr algn="l"/>
            <a:r>
              <a:rPr lang="en-US" sz="3200" u="sng" smtClean="0">
                <a:solidFill>
                  <a:srgbClr val="FFFFCC"/>
                </a:solidFill>
                <a:latin typeface="Arial" charset="0"/>
                <a:cs typeface="Arial" charset="0"/>
              </a:rPr>
              <a:t>Discoid rash</a:t>
            </a:r>
          </a:p>
        </p:txBody>
      </p:sp>
      <p:pic>
        <p:nvPicPr>
          <p:cNvPr id="21507" name="Picture 5" descr="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43213" y="1484313"/>
            <a:ext cx="3168650" cy="46116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90613"/>
          </a:xfrm>
          <a:ln>
            <a:solidFill>
              <a:srgbClr val="FFFFCC"/>
            </a:solidFill>
          </a:ln>
        </p:spPr>
        <p:txBody>
          <a:bodyPr>
            <a:normAutofit fontScale="90000"/>
          </a:bodyPr>
          <a:lstStyle/>
          <a:p>
            <a:r>
              <a:rPr lang="en-US" altLang="he-IL" smtClean="0">
                <a:solidFill>
                  <a:srgbClr val="FFFFCC"/>
                </a:solidFill>
              </a:rPr>
              <a:t> </a:t>
            </a:r>
            <a:r>
              <a:rPr lang="en-US" altLang="he-IL" sz="3200" smtClean="0">
                <a:solidFill>
                  <a:srgbClr val="FFFF66"/>
                </a:solidFill>
                <a:latin typeface="Arial" charset="0"/>
                <a:cs typeface="Arial" charset="0"/>
              </a:rPr>
              <a:t>Skin Manifestations</a:t>
            </a:r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 </a:t>
            </a:r>
            <a:b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</a:br>
            <a:r>
              <a:rPr lang="en-US" altLang="he-IL" sz="2600" smtClean="0">
                <a:solidFill>
                  <a:srgbClr val="FFFFCC"/>
                </a:solidFill>
                <a:latin typeface="Arial" charset="0"/>
                <a:cs typeface="Arial" charset="0"/>
              </a:rPr>
              <a:t>LE-nonspecific lesions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Panniculitis</a:t>
            </a:r>
          </a:p>
          <a:p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Urticarial lesions</a:t>
            </a:r>
          </a:p>
          <a:p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Vasculitis</a:t>
            </a:r>
          </a:p>
          <a:p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Livedo reticularis</a:t>
            </a:r>
          </a:p>
          <a:p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Oral lesions</a:t>
            </a:r>
          </a:p>
          <a:p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Non-scarring alopecia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u="sng" smtClean="0">
                <a:solidFill>
                  <a:srgbClr val="FFFFCC"/>
                </a:solidFill>
                <a:latin typeface="Arial" charset="0"/>
                <a:cs typeface="Arial" charset="0"/>
              </a:rPr>
              <a:t>Panniculitis</a:t>
            </a:r>
          </a:p>
        </p:txBody>
      </p:sp>
      <p:pic>
        <p:nvPicPr>
          <p:cNvPr id="23556" name="Picture 5" descr="PANNICULITIS$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00" y="2205038"/>
            <a:ext cx="21240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079500"/>
          </a:xfrm>
        </p:spPr>
        <p:txBody>
          <a:bodyPr/>
          <a:lstStyle/>
          <a:p>
            <a:pPr algn="l"/>
            <a:r>
              <a:rPr lang="en-US" sz="3200" u="sng" smtClean="0">
                <a:solidFill>
                  <a:srgbClr val="FFFFCC"/>
                </a:solidFill>
                <a:latin typeface="Arial" charset="0"/>
                <a:cs typeface="Arial" charset="0"/>
              </a:rPr>
              <a:t>Vasculitis with finger tip ulcers</a:t>
            </a:r>
          </a:p>
        </p:txBody>
      </p:sp>
      <p:pic>
        <p:nvPicPr>
          <p:cNvPr id="24579" name="Picture 4" descr="1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16013" y="1557338"/>
            <a:ext cx="6524625" cy="45386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47738"/>
          </a:xfrm>
        </p:spPr>
        <p:txBody>
          <a:bodyPr/>
          <a:lstStyle/>
          <a:p>
            <a:pPr algn="l"/>
            <a:r>
              <a:rPr lang="en-US" sz="3200" u="sng" smtClean="0">
                <a:solidFill>
                  <a:srgbClr val="FFFFCC"/>
                </a:solidFill>
                <a:latin typeface="Arial" charset="0"/>
                <a:cs typeface="Arial" charset="0"/>
              </a:rPr>
              <a:t>Livedo reticularis</a:t>
            </a:r>
          </a:p>
        </p:txBody>
      </p:sp>
      <p:pic>
        <p:nvPicPr>
          <p:cNvPr id="25603" name="Picture 5" descr="0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28787" y="2012950"/>
            <a:ext cx="6143625" cy="4114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062912" cy="1655763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u="sng" smtClean="0">
                <a:solidFill>
                  <a:srgbClr val="FFFFCC"/>
                </a:solidFill>
              </a:rPr>
              <a:t/>
            </a:r>
            <a:br>
              <a:rPr lang="en-US" sz="3200" u="sng" smtClean="0">
                <a:solidFill>
                  <a:srgbClr val="FFFFCC"/>
                </a:solidFill>
              </a:rPr>
            </a:br>
            <a:r>
              <a:rPr lang="en-US" sz="3200" u="sng" smtClean="0">
                <a:solidFill>
                  <a:srgbClr val="FFFFCC"/>
                </a:solidFill>
                <a:latin typeface="Arial" charset="0"/>
                <a:cs typeface="Arial" charset="0"/>
              </a:rPr>
              <a:t>Alopecia </a:t>
            </a:r>
            <a:r>
              <a:rPr lang="en-US" sz="3200" smtClean="0">
                <a:solidFill>
                  <a:srgbClr val="FFFFCC"/>
                </a:solidFill>
                <a:latin typeface="Arial" charset="0"/>
                <a:cs typeface="Arial" charset="0"/>
              </a:rPr>
              <a:t> </a:t>
            </a:r>
            <a:r>
              <a:rPr lang="en-US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(diffuse or patchy)</a:t>
            </a:r>
            <a:br>
              <a:rPr lang="en-US" sz="2400" smtClean="0">
                <a:solidFill>
                  <a:srgbClr val="FFFFCC"/>
                </a:solidFill>
                <a:latin typeface="Arial" charset="0"/>
                <a:cs typeface="Arial" charset="0"/>
              </a:rPr>
            </a:br>
            <a:r>
              <a:rPr lang="en-US" sz="2400" smtClean="0">
                <a:solidFill>
                  <a:srgbClr val="FFFFCC"/>
                </a:solidFill>
              </a:rPr>
              <a:t> </a:t>
            </a:r>
            <a:br>
              <a:rPr lang="en-US" sz="2400" smtClean="0">
                <a:solidFill>
                  <a:srgbClr val="FFFFCC"/>
                </a:solidFill>
              </a:rPr>
            </a:br>
            <a:r>
              <a:rPr lang="en-US" sz="2400" smtClean="0">
                <a:solidFill>
                  <a:srgbClr val="FFFFCC"/>
                </a:solidFill>
              </a:rPr>
              <a:t> </a:t>
            </a:r>
            <a:r>
              <a:rPr lang="en-US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Non-scarring if part of SLE flare</a:t>
            </a:r>
            <a:br>
              <a:rPr lang="en-US" sz="2400" smtClean="0">
                <a:solidFill>
                  <a:srgbClr val="FFFFCC"/>
                </a:solidFill>
                <a:latin typeface="Arial" charset="0"/>
                <a:cs typeface="Arial" charset="0"/>
              </a:rPr>
            </a:br>
            <a:r>
              <a:rPr lang="en-US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 Scarring if results from discoid</a:t>
            </a:r>
          </a:p>
        </p:txBody>
      </p:sp>
      <p:pic>
        <p:nvPicPr>
          <p:cNvPr id="26627" name="Picture 4" descr="0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43262" y="1841500"/>
            <a:ext cx="3114675" cy="44577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590"/>
            <a:ext cx="7772400" cy="792162"/>
          </a:xfrm>
          <a:ln>
            <a:solidFill>
              <a:srgbClr val="FFFFCC"/>
            </a:solidFill>
          </a:ln>
        </p:spPr>
        <p:txBody>
          <a:bodyPr>
            <a:normAutofit/>
          </a:bodyPr>
          <a:lstStyle/>
          <a:p>
            <a:r>
              <a:rPr lang="en-US" altLang="he-IL" sz="3200" smtClean="0">
                <a:solidFill>
                  <a:srgbClr val="FFFF66"/>
                </a:solidFill>
                <a:latin typeface="Arial" charset="0"/>
                <a:cs typeface="Arial" charset="0"/>
              </a:rPr>
              <a:t>Musculoskeletal Manifestations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341438"/>
            <a:ext cx="8496300" cy="4546600"/>
          </a:xfrm>
        </p:spPr>
        <p:txBody>
          <a:bodyPr>
            <a:normAutofit lnSpcReduction="10000"/>
          </a:bodyPr>
          <a:lstStyle/>
          <a:p>
            <a:r>
              <a:rPr lang="en-US" altLang="he-IL" sz="2600" b="1" u="sng" smtClean="0">
                <a:solidFill>
                  <a:srgbClr val="FFFF66"/>
                </a:solidFill>
                <a:latin typeface="Arial" charset="0"/>
                <a:cs typeface="Arial" charset="0"/>
              </a:rPr>
              <a:t>Arthritis</a:t>
            </a:r>
            <a:r>
              <a:rPr lang="en-US" altLang="he-IL" sz="2600" b="1" smtClean="0">
                <a:solidFill>
                  <a:srgbClr val="FFFF66"/>
                </a:solidFill>
                <a:latin typeface="Arial" charset="0"/>
                <a:cs typeface="Arial" charset="0"/>
              </a:rPr>
              <a:t>:</a:t>
            </a:r>
            <a:r>
              <a:rPr lang="en-US" altLang="he-IL" sz="2600" b="1" smtClean="0">
                <a:solidFill>
                  <a:srgbClr val="FFFFCC"/>
                </a:solidFill>
                <a:latin typeface="Arial" charset="0"/>
                <a:cs typeface="Arial" charset="0"/>
              </a:rPr>
              <a:t>                                                                           - </a:t>
            </a:r>
            <a:r>
              <a:rPr lang="en-US" altLang="he-IL" sz="2600" smtClean="0">
                <a:solidFill>
                  <a:srgbClr val="FFFFCC"/>
                </a:solidFill>
                <a:latin typeface="Arial" charset="0"/>
                <a:cs typeface="Arial" charset="0"/>
              </a:rPr>
              <a:t>the </a:t>
            </a:r>
            <a:r>
              <a:rPr lang="en-US" altLang="he-IL" sz="2600" smtClean="0">
                <a:solidFill>
                  <a:srgbClr val="FFFF66"/>
                </a:solidFill>
                <a:latin typeface="Arial" charset="0"/>
                <a:cs typeface="Arial" charset="0"/>
              </a:rPr>
              <a:t>most common manifestation</a:t>
            </a:r>
            <a:r>
              <a:rPr lang="en-US" altLang="he-IL" sz="2600" smtClean="0">
                <a:solidFill>
                  <a:srgbClr val="FFFFCC"/>
                </a:solidFill>
                <a:latin typeface="Arial" charset="0"/>
                <a:cs typeface="Arial" charset="0"/>
              </a:rPr>
              <a:t> of SLE                             - non-erosive, rarely deforming (Jaccoud’s deformity)             - synovial fluid- mild inflammation                   </a:t>
            </a:r>
          </a:p>
          <a:p>
            <a:pPr>
              <a:buFontTx/>
              <a:buNone/>
            </a:pPr>
            <a:r>
              <a:rPr lang="en-US" altLang="he-IL" sz="2600" smtClean="0">
                <a:solidFill>
                  <a:srgbClr val="FFFFCC"/>
                </a:solidFill>
                <a:latin typeface="Arial" charset="0"/>
                <a:cs typeface="Arial" charset="0"/>
              </a:rPr>
              <a:t>    - tenosynovitis-may be early manifestation</a:t>
            </a:r>
          </a:p>
          <a:p>
            <a:pPr>
              <a:buFontTx/>
              <a:buNone/>
            </a:pPr>
            <a:endParaRPr lang="en-US" altLang="he-IL" sz="2600" b="1" u="sng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buFontTx/>
              <a:buNone/>
            </a:pPr>
            <a:endParaRPr lang="en-US" altLang="he-IL" sz="2600" b="1" u="sng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r>
              <a:rPr lang="en-US" altLang="he-IL" sz="2600" b="1" u="sng" smtClean="0">
                <a:solidFill>
                  <a:srgbClr val="FFFFCC"/>
                </a:solidFill>
                <a:latin typeface="Arial" charset="0"/>
                <a:cs typeface="Arial" charset="0"/>
              </a:rPr>
              <a:t>Myopathy</a:t>
            </a:r>
            <a:r>
              <a:rPr lang="en-US" altLang="he-IL" sz="2600" smtClean="0">
                <a:solidFill>
                  <a:srgbClr val="FFFFCC"/>
                </a:solidFill>
                <a:latin typeface="Arial" charset="0"/>
                <a:cs typeface="Arial" charset="0"/>
              </a:rPr>
              <a:t>: </a:t>
            </a:r>
          </a:p>
          <a:p>
            <a:pPr>
              <a:buFontTx/>
              <a:buNone/>
            </a:pPr>
            <a:r>
              <a:rPr lang="en-US" altLang="he-IL" sz="2600" smtClean="0">
                <a:solidFill>
                  <a:srgbClr val="FFFFCC"/>
                </a:solidFill>
                <a:latin typeface="Arial" charset="0"/>
                <a:cs typeface="Arial" charset="0"/>
              </a:rPr>
              <a:t>    - myositis = true inflammation </a:t>
            </a:r>
          </a:p>
          <a:p>
            <a:pPr>
              <a:buFontTx/>
              <a:buNone/>
            </a:pPr>
            <a:r>
              <a:rPr lang="en-US" altLang="he-IL" sz="2600" smtClean="0">
                <a:solidFill>
                  <a:srgbClr val="FFFFCC"/>
                </a:solidFill>
                <a:latin typeface="Arial" charset="0"/>
                <a:cs typeface="Arial" charset="0"/>
              </a:rPr>
              <a:t>    - myopathy 2nd to drugs: steroids, anti-malarials</a:t>
            </a:r>
          </a:p>
          <a:p>
            <a:pPr>
              <a:buFontTx/>
              <a:buNone/>
            </a:pPr>
            <a:endParaRPr lang="en-US" altLang="he-IL" sz="2600" b="1" u="sng" smtClean="0">
              <a:solidFill>
                <a:srgbClr val="FFFFCC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u="sng" smtClean="0">
                <a:solidFill>
                  <a:srgbClr val="FFFFCC"/>
                </a:solidFill>
                <a:latin typeface="Arial" charset="0"/>
                <a:cs typeface="Arial" charset="0"/>
              </a:rPr>
              <a:t>Jaccoud’s arthropathy</a:t>
            </a:r>
          </a:p>
        </p:txBody>
      </p:sp>
      <p:pic>
        <p:nvPicPr>
          <p:cNvPr id="31748" name="Picture 7" descr="9744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6925" y="1773238"/>
            <a:ext cx="3419475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772400" cy="647700"/>
          </a:xfrm>
          <a:ln>
            <a:solidFill>
              <a:srgbClr val="FFFFCC"/>
            </a:solidFill>
          </a:ln>
        </p:spPr>
        <p:txBody>
          <a:bodyPr>
            <a:normAutofit fontScale="90000"/>
          </a:bodyPr>
          <a:lstStyle/>
          <a:p>
            <a:r>
              <a:rPr lang="en-US" altLang="he-IL" sz="3200" dirty="0" smtClean="0">
                <a:solidFill>
                  <a:srgbClr val="FFFF66"/>
                </a:solidFill>
                <a:latin typeface="Arial" charset="0"/>
                <a:cs typeface="Arial" charset="0"/>
              </a:rPr>
              <a:t>Renal Disease in SLE</a:t>
            </a:r>
            <a:br>
              <a:rPr lang="en-US" altLang="he-IL" sz="3200" dirty="0" smtClean="0">
                <a:solidFill>
                  <a:srgbClr val="FFFF66"/>
                </a:solidFill>
                <a:latin typeface="Arial" charset="0"/>
                <a:cs typeface="Arial" charset="0"/>
              </a:rPr>
            </a:br>
            <a:endParaRPr lang="en-US" altLang="he-IL" sz="3200" dirty="0" smtClean="0">
              <a:solidFill>
                <a:srgbClr val="FFFF66"/>
              </a:solidFill>
              <a:latin typeface="Arial" charset="0"/>
              <a:cs typeface="Arial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28775"/>
            <a:ext cx="77724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Proteinuria: 0.5 gr\ 24 hrs ( or &gt; +3 )</a:t>
            </a:r>
          </a:p>
          <a:p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Urinary casts: RBC,granular,tubular,mixed</a:t>
            </a:r>
          </a:p>
          <a:p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Hematuria: &gt; 5 RBC / high power field</a:t>
            </a:r>
          </a:p>
          <a:p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Pyuria: &gt; 5 WBC / high power field</a:t>
            </a:r>
          </a:p>
          <a:p>
            <a:endParaRPr lang="en-US" altLang="he-IL" sz="28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endParaRPr lang="en-US" altLang="he-IL" sz="28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buFontTx/>
              <a:buNone/>
            </a:pPr>
            <a:endParaRPr lang="en-US" altLang="he-IL" sz="28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prevalence: 30-65%</a:t>
            </a:r>
          </a:p>
          <a:p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in 3-6% renal disease is first manifestation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772400" cy="865188"/>
          </a:xfrm>
          <a:noFill/>
          <a:ln>
            <a:solidFill>
              <a:srgbClr val="FFFFCC"/>
            </a:solidFill>
          </a:ln>
        </p:spPr>
        <p:txBody>
          <a:bodyPr>
            <a:normAutofit fontScale="90000"/>
          </a:bodyPr>
          <a:lstStyle/>
          <a:p>
            <a:r>
              <a:rPr lang="en-US" altLang="he-IL" sz="3200" smtClean="0">
                <a:solidFill>
                  <a:srgbClr val="FFFF66"/>
                </a:solidFill>
                <a:latin typeface="Arial" charset="0"/>
                <a:cs typeface="Arial" charset="0"/>
              </a:rPr>
              <a:t>Systemic Lupus Erythematosus</a:t>
            </a:r>
            <a:r>
              <a:rPr lang="en-US" altLang="he-IL" sz="2800" b="1" smtClean="0">
                <a:solidFill>
                  <a:srgbClr val="FFFFCC"/>
                </a:solidFill>
                <a:latin typeface="Arial" charset="0"/>
                <a:cs typeface="Arial" charset="0"/>
              </a:rPr>
              <a:t/>
            </a:r>
            <a:br>
              <a:rPr lang="en-US" altLang="he-IL" sz="2800" b="1" smtClean="0">
                <a:solidFill>
                  <a:srgbClr val="FFFFCC"/>
                </a:solidFill>
                <a:latin typeface="Arial" charset="0"/>
                <a:cs typeface="Arial" charset="0"/>
              </a:rPr>
            </a:br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Definition</a:t>
            </a:r>
          </a:p>
        </p:txBody>
      </p:sp>
      <p:sp>
        <p:nvSpPr>
          <p:cNvPr id="5123" name="Rectangle 2051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2400" cy="5113337"/>
          </a:xfrm>
        </p:spPr>
        <p:txBody>
          <a:bodyPr>
            <a:normAutofit lnSpcReduction="10000"/>
          </a:bodyPr>
          <a:lstStyle/>
          <a:p>
            <a:r>
              <a:rPr lang="en-US" altLang="he-IL" sz="2600" smtClean="0">
                <a:solidFill>
                  <a:srgbClr val="FFFFCC"/>
                </a:solidFill>
                <a:latin typeface="Arial" charset="0"/>
                <a:cs typeface="Arial" charset="0"/>
              </a:rPr>
              <a:t>An  inflammatory multi-system disease</a:t>
            </a:r>
          </a:p>
          <a:p>
            <a:pPr>
              <a:buFontTx/>
              <a:buNone/>
            </a:pPr>
            <a:endParaRPr lang="en-US" altLang="he-IL" sz="26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r>
              <a:rPr lang="en-US" altLang="he-IL" sz="2600" smtClean="0">
                <a:solidFill>
                  <a:srgbClr val="FFFFCC"/>
                </a:solidFill>
                <a:latin typeface="Arial" charset="0"/>
                <a:cs typeface="Arial" charset="0"/>
              </a:rPr>
              <a:t>Immunologic aberrations:                                      excessive auto-antibody production </a:t>
            </a:r>
          </a:p>
          <a:p>
            <a:pPr>
              <a:buFontTx/>
              <a:buNone/>
            </a:pPr>
            <a:endParaRPr lang="en-US" altLang="he-IL" sz="26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r>
              <a:rPr lang="en-US" altLang="he-IL" sz="2600" smtClean="0">
                <a:solidFill>
                  <a:srgbClr val="FFFFCC"/>
                </a:solidFill>
                <a:latin typeface="Arial" charset="0"/>
                <a:cs typeface="Arial" charset="0"/>
              </a:rPr>
              <a:t>Tissue damage results from antibody and complement fixing immune complex deposition</a:t>
            </a:r>
          </a:p>
          <a:p>
            <a:endParaRPr lang="en-US" altLang="he-IL" sz="26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r>
              <a:rPr lang="en-US" altLang="he-IL" sz="2600" smtClean="0">
                <a:solidFill>
                  <a:srgbClr val="FFFFCC"/>
                </a:solidFill>
                <a:latin typeface="Arial" charset="0"/>
                <a:cs typeface="Arial" charset="0"/>
              </a:rPr>
              <a:t>Wide spectrum of clinical presentations </a:t>
            </a:r>
          </a:p>
          <a:p>
            <a:endParaRPr lang="en-US" altLang="he-IL" sz="26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r>
              <a:rPr lang="en-US" altLang="he-IL" sz="2600" smtClean="0">
                <a:solidFill>
                  <a:srgbClr val="FFFFCC"/>
                </a:solidFill>
                <a:latin typeface="Arial" charset="0"/>
                <a:cs typeface="Arial" charset="0"/>
              </a:rPr>
              <a:t>Characterized by remissions and exacerbations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135937" cy="865188"/>
          </a:xfrm>
          <a:ln>
            <a:solidFill>
              <a:srgbClr val="FFFF99"/>
            </a:solidFill>
          </a:ln>
        </p:spPr>
        <p:txBody>
          <a:bodyPr>
            <a:normAutofit fontScale="90000"/>
          </a:bodyPr>
          <a:lstStyle/>
          <a:p>
            <a:r>
              <a:rPr lang="en-US" altLang="he-IL" sz="3200" smtClean="0">
                <a:solidFill>
                  <a:srgbClr val="FFFF66"/>
                </a:solidFill>
                <a:latin typeface="Arial" charset="0"/>
                <a:cs typeface="Arial" charset="0"/>
              </a:rPr>
              <a:t>WHO Classification of Lupus Nephritis</a:t>
            </a:r>
            <a:r>
              <a:rPr lang="en-US" altLang="he-IL" sz="3200" smtClean="0">
                <a:solidFill>
                  <a:srgbClr val="FFFF66"/>
                </a:solidFill>
              </a:rPr>
              <a:t> </a:t>
            </a:r>
            <a:r>
              <a:rPr lang="en-US" altLang="he-IL" sz="2400" smtClean="0">
                <a:solidFill>
                  <a:srgbClr val="FFFF66"/>
                </a:solidFill>
              </a:rPr>
              <a:t/>
            </a:r>
            <a:br>
              <a:rPr lang="en-US" altLang="he-IL" sz="2400" smtClean="0">
                <a:solidFill>
                  <a:srgbClr val="FFFF66"/>
                </a:solidFill>
              </a:rPr>
            </a:br>
            <a:r>
              <a:rPr lang="en-US" altLang="he-IL" sz="2000" smtClean="0">
                <a:solidFill>
                  <a:srgbClr val="FFFF66"/>
                </a:solidFill>
                <a:latin typeface="Arial" charset="0"/>
                <a:cs typeface="Arial" charset="0"/>
              </a:rPr>
              <a:t>J Am Soc Nephrol 15: 241-250, 2004</a:t>
            </a:r>
            <a:endParaRPr lang="en-US" sz="2000" smtClean="0">
              <a:solidFill>
                <a:srgbClr val="FFFF66"/>
              </a:solidFill>
              <a:latin typeface="Arial" charset="0"/>
              <a:cs typeface="Arial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68413"/>
            <a:ext cx="8207375" cy="55895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smtClean="0">
                <a:solidFill>
                  <a:srgbClr val="FFFF66"/>
                </a:solidFill>
                <a:latin typeface="Arial" charset="0"/>
                <a:cs typeface="Arial" charset="0"/>
              </a:rPr>
              <a:t>Class  I</a:t>
            </a:r>
            <a:r>
              <a:rPr lang="en-US" sz="2000" b="1" smtClean="0">
                <a:solidFill>
                  <a:srgbClr val="FFFFCC"/>
                </a:solidFill>
                <a:latin typeface="Arial" charset="0"/>
                <a:cs typeface="Arial" charset="0"/>
              </a:rPr>
              <a:t> -  Minimal mesangial LN</a:t>
            </a:r>
            <a:r>
              <a:rPr lang="en-US" sz="2000" smtClean="0">
                <a:solidFill>
                  <a:srgbClr val="FFFFCC"/>
                </a:solidFill>
                <a:latin typeface="Arial" charset="0"/>
                <a:cs typeface="Arial" charset="0"/>
              </a:rPr>
              <a:t>                                                             </a:t>
            </a:r>
            <a:r>
              <a:rPr lang="en-US" sz="1800" smtClean="0">
                <a:solidFill>
                  <a:srgbClr val="FFFFCC"/>
                </a:solidFill>
                <a:latin typeface="Arial" charset="0"/>
                <a:cs typeface="Arial" charset="0"/>
              </a:rPr>
              <a:t>(mesangial immune deposits seen by IF)</a:t>
            </a:r>
            <a:endParaRPr lang="en-US" sz="20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0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b="1" smtClean="0">
                <a:solidFill>
                  <a:srgbClr val="FFFF66"/>
                </a:solidFill>
                <a:latin typeface="Arial" charset="0"/>
                <a:cs typeface="Arial" charset="0"/>
              </a:rPr>
              <a:t>Class II</a:t>
            </a:r>
            <a:r>
              <a:rPr lang="en-US" sz="2000" b="1" smtClean="0">
                <a:solidFill>
                  <a:srgbClr val="FFFFCC"/>
                </a:solidFill>
                <a:latin typeface="Arial" charset="0"/>
                <a:cs typeface="Arial" charset="0"/>
              </a:rPr>
              <a:t> - Mesangial  proliferative LN</a:t>
            </a:r>
          </a:p>
          <a:p>
            <a:pPr>
              <a:lnSpc>
                <a:spcPct val="90000"/>
              </a:lnSpc>
            </a:pPr>
            <a:endParaRPr lang="en-US" sz="2000" b="1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b="1" smtClean="0">
                <a:solidFill>
                  <a:srgbClr val="0099CC"/>
                </a:solidFill>
                <a:latin typeface="Arial" charset="0"/>
                <a:cs typeface="Arial" charset="0"/>
              </a:rPr>
              <a:t>Class</a:t>
            </a:r>
            <a:r>
              <a:rPr lang="en-US" sz="2000" b="1" smtClean="0">
                <a:solidFill>
                  <a:srgbClr val="FFFF99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 smtClean="0">
                <a:solidFill>
                  <a:srgbClr val="0099CC"/>
                </a:solidFill>
                <a:latin typeface="Arial" charset="0"/>
                <a:cs typeface="Arial" charset="0"/>
              </a:rPr>
              <a:t>III</a:t>
            </a:r>
            <a:r>
              <a:rPr lang="en-US" sz="2000" b="1" smtClean="0">
                <a:solidFill>
                  <a:srgbClr val="FFFF99"/>
                </a:solidFill>
                <a:latin typeface="Arial" charset="0"/>
                <a:cs typeface="Arial" charset="0"/>
              </a:rPr>
              <a:t>-</a:t>
            </a:r>
            <a:r>
              <a:rPr lang="en-US" sz="2000" b="1" smtClean="0">
                <a:solidFill>
                  <a:srgbClr val="FFFFCC"/>
                </a:solidFill>
                <a:latin typeface="Arial" charset="0"/>
                <a:cs typeface="Arial" charset="0"/>
              </a:rPr>
              <a:t> Focal proliferative LN                                                                                  </a:t>
            </a:r>
            <a:r>
              <a:rPr lang="en-US" sz="1800" smtClean="0">
                <a:solidFill>
                  <a:srgbClr val="FFFFCC"/>
                </a:solidFill>
                <a:latin typeface="Arial" charset="0"/>
                <a:cs typeface="Arial" charset="0"/>
              </a:rPr>
              <a:t>(&lt;50% of glomeruli with focal subendothelial immune deposits)</a:t>
            </a:r>
          </a:p>
          <a:p>
            <a:pPr>
              <a:lnSpc>
                <a:spcPct val="90000"/>
              </a:lnSpc>
            </a:pPr>
            <a:endParaRPr lang="en-US" sz="18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b="1" smtClean="0">
                <a:solidFill>
                  <a:srgbClr val="0099CC"/>
                </a:solidFill>
                <a:latin typeface="Arial" charset="0"/>
                <a:cs typeface="Arial" charset="0"/>
              </a:rPr>
              <a:t>Class IV</a:t>
            </a:r>
            <a:r>
              <a:rPr lang="en-US" sz="2000" b="1" smtClean="0">
                <a:solidFill>
                  <a:srgbClr val="FFFFCC"/>
                </a:solidFill>
                <a:latin typeface="Arial" charset="0"/>
                <a:cs typeface="Arial" charset="0"/>
              </a:rPr>
              <a:t> - Diffuse proliferative segmental LN (IV-S)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rgbClr val="FFFFCC"/>
                </a:solidFill>
                <a:latin typeface="Arial" charset="0"/>
                <a:cs typeface="Arial" charset="0"/>
              </a:rPr>
              <a:t>                    - Diffuse proliferative global LN        (IV-G)                                                                      </a:t>
            </a:r>
            <a:r>
              <a:rPr lang="en-US" sz="1800" smtClean="0">
                <a:solidFill>
                  <a:srgbClr val="FFFFCC"/>
                </a:solidFill>
                <a:latin typeface="Arial" charset="0"/>
                <a:cs typeface="Arial" charset="0"/>
              </a:rPr>
              <a:t>(</a:t>
            </a:r>
            <a:r>
              <a:rPr lang="en-US" sz="1800" u="sng" smtClean="0">
                <a:solidFill>
                  <a:srgbClr val="FFFFCC"/>
                </a:solidFill>
                <a:latin typeface="Arial" charset="0"/>
                <a:cs typeface="Arial" charset="0"/>
              </a:rPr>
              <a:t>&gt;</a:t>
            </a:r>
            <a:r>
              <a:rPr lang="en-US" sz="1800" smtClean="0">
                <a:solidFill>
                  <a:srgbClr val="FFFFCC"/>
                </a:solidFill>
                <a:latin typeface="Arial" charset="0"/>
                <a:cs typeface="Arial" charset="0"/>
              </a:rPr>
              <a:t> 50% of glomeruli with subendothelial immune deposits)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b="1" smtClean="0">
                <a:solidFill>
                  <a:srgbClr val="0099CC"/>
                </a:solidFill>
                <a:latin typeface="Arial" charset="0"/>
                <a:cs typeface="Arial" charset="0"/>
              </a:rPr>
              <a:t>Class V</a:t>
            </a:r>
            <a:r>
              <a:rPr lang="en-US" sz="2000" b="1" smtClean="0">
                <a:solidFill>
                  <a:srgbClr val="FFFFCC"/>
                </a:solidFill>
                <a:latin typeface="Arial" charset="0"/>
                <a:cs typeface="Arial" charset="0"/>
              </a:rPr>
              <a:t> - Membranous LN</a:t>
            </a:r>
            <a:r>
              <a:rPr lang="en-US" sz="1800" smtClean="0">
                <a:solidFill>
                  <a:srgbClr val="FFFFCC"/>
                </a:solidFill>
                <a:latin typeface="Arial" charset="0"/>
                <a:cs typeface="Arial" charset="0"/>
              </a:rPr>
              <a:t>                                                                                     (global or segmental subepithelial deposits)</a:t>
            </a:r>
            <a:endParaRPr lang="en-US" sz="2000" b="1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sz="2000" b="1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b="1" smtClean="0">
                <a:solidFill>
                  <a:srgbClr val="FFFF66"/>
                </a:solidFill>
                <a:latin typeface="Arial" charset="0"/>
                <a:cs typeface="Arial" charset="0"/>
              </a:rPr>
              <a:t>Class VI</a:t>
            </a:r>
            <a:r>
              <a:rPr lang="en-US" sz="2000" b="1" smtClean="0">
                <a:solidFill>
                  <a:srgbClr val="FFFFCC"/>
                </a:solidFill>
                <a:latin typeface="Arial" charset="0"/>
                <a:cs typeface="Arial" charset="0"/>
              </a:rPr>
              <a:t> - Advanced sclerosing LN                                                                     </a:t>
            </a:r>
            <a:r>
              <a:rPr lang="en-US" sz="1800" smtClean="0">
                <a:solidFill>
                  <a:srgbClr val="FFFFCC"/>
                </a:solidFill>
                <a:latin typeface="Arial" charset="0"/>
                <a:cs typeface="Arial" charset="0"/>
              </a:rPr>
              <a:t>(</a:t>
            </a:r>
            <a:r>
              <a:rPr lang="en-US" sz="1800" u="sng" smtClean="0">
                <a:solidFill>
                  <a:srgbClr val="FFFFCC"/>
                </a:solidFill>
                <a:latin typeface="Arial" charset="0"/>
                <a:cs typeface="Arial" charset="0"/>
              </a:rPr>
              <a:t>&gt;</a:t>
            </a:r>
            <a:r>
              <a:rPr lang="en-US" sz="1800" smtClean="0">
                <a:solidFill>
                  <a:srgbClr val="FFFFCC"/>
                </a:solidFill>
                <a:latin typeface="Arial" charset="0"/>
                <a:cs typeface="Arial" charset="0"/>
              </a:rPr>
              <a:t> 90% of glomeruli globally sclerosed)</a:t>
            </a:r>
            <a:endParaRPr lang="en-US" sz="1800" b="1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sz="1800" b="1" smtClean="0">
              <a:solidFill>
                <a:srgbClr val="FFFFCC"/>
              </a:solidFill>
              <a:latin typeface="Arial" charset="0"/>
              <a:cs typeface="Arial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6659563" y="5516563"/>
            <a:ext cx="2133600" cy="650875"/>
          </a:xfrm>
          <a:prstGeom prst="rect">
            <a:avLst/>
          </a:prstGeom>
          <a:noFill/>
          <a:ln w="9525">
            <a:solidFill>
              <a:srgbClr val="FFFF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1800">
                <a:solidFill>
                  <a:srgbClr val="FFFF99"/>
                </a:solidFill>
                <a:latin typeface="Arial" charset="0"/>
                <a:cs typeface="Arial" charset="0"/>
              </a:rPr>
              <a:t> Activity index</a:t>
            </a:r>
          </a:p>
          <a:p>
            <a:pPr eaLnBrk="1" hangingPunct="1">
              <a:buFontTx/>
              <a:buChar char="•"/>
            </a:pPr>
            <a:r>
              <a:rPr lang="en-US" sz="1800">
                <a:solidFill>
                  <a:srgbClr val="FFFF99"/>
                </a:solidFill>
                <a:latin typeface="Arial" charset="0"/>
                <a:cs typeface="Arial" charset="0"/>
              </a:rPr>
              <a:t> Chronicity Index</a:t>
            </a:r>
          </a:p>
        </p:txBody>
      </p:sp>
      <p:pic>
        <p:nvPicPr>
          <p:cNvPr id="33797" name="Picture 5" descr="PA270006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1447800"/>
            <a:ext cx="205740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772400" cy="936625"/>
          </a:xfrm>
          <a:ln>
            <a:solidFill>
              <a:srgbClr val="FFFFCC"/>
            </a:solidFill>
          </a:ln>
        </p:spPr>
        <p:txBody>
          <a:bodyPr/>
          <a:lstStyle/>
          <a:p>
            <a:r>
              <a:rPr lang="en-US" altLang="he-IL" sz="3200" smtClean="0">
                <a:solidFill>
                  <a:srgbClr val="FFFF66"/>
                </a:solidFill>
                <a:latin typeface="Arial" charset="0"/>
                <a:cs typeface="Arial" charset="0"/>
              </a:rPr>
              <a:t>Serositis in SLE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Pleuritis - occurs in 30-60% of patients</a:t>
            </a:r>
          </a:p>
          <a:p>
            <a:endParaRPr lang="en-US" altLang="he-IL" sz="28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Pericarditis - occurs in 20-30%</a:t>
            </a:r>
          </a:p>
          <a:p>
            <a:endParaRPr lang="en-US" altLang="he-IL" sz="28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Peritonitis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7772400" cy="936625"/>
          </a:xfrm>
          <a:ln>
            <a:solidFill>
              <a:srgbClr val="FFFFCC"/>
            </a:solidFill>
          </a:ln>
        </p:spPr>
        <p:txBody>
          <a:bodyPr/>
          <a:lstStyle/>
          <a:p>
            <a:r>
              <a:rPr lang="en-US" altLang="he-IL" sz="3200" smtClean="0">
                <a:solidFill>
                  <a:srgbClr val="FFFF66"/>
                </a:solidFill>
                <a:latin typeface="Arial" charset="0"/>
                <a:cs typeface="Arial" charset="0"/>
              </a:rPr>
              <a:t>Cardiac Manifestations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700213"/>
            <a:ext cx="8424862" cy="4114800"/>
          </a:xfrm>
        </p:spPr>
        <p:txBody>
          <a:bodyPr/>
          <a:lstStyle/>
          <a:p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Pericarditis</a:t>
            </a:r>
          </a:p>
          <a:p>
            <a:endParaRPr lang="en-US" altLang="he-IL" sz="28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Myocarditis</a:t>
            </a:r>
          </a:p>
          <a:p>
            <a:endParaRPr lang="en-US" altLang="he-IL" sz="28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Endocarditis </a:t>
            </a:r>
            <a:r>
              <a:rPr lang="en-US" altLang="he-IL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(Libman -Sacks endocarditis)</a:t>
            </a:r>
          </a:p>
          <a:p>
            <a:endParaRPr lang="en-US" altLang="he-IL" sz="24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Coronary heart disease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7772400" cy="863600"/>
          </a:xfrm>
          <a:ln>
            <a:solidFill>
              <a:srgbClr val="FFFFCC"/>
            </a:solidFill>
          </a:ln>
        </p:spPr>
        <p:txBody>
          <a:bodyPr/>
          <a:lstStyle/>
          <a:p>
            <a:r>
              <a:rPr lang="en-US" altLang="he-IL" sz="3200" smtClean="0">
                <a:solidFill>
                  <a:srgbClr val="FFFF66"/>
                </a:solidFill>
                <a:latin typeface="Arial" charset="0"/>
                <a:cs typeface="Arial" charset="0"/>
              </a:rPr>
              <a:t>Pulmonary Manifestations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57338"/>
            <a:ext cx="7772400" cy="45386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Pleuritis</a:t>
            </a:r>
          </a:p>
          <a:p>
            <a:pPr>
              <a:lnSpc>
                <a:spcPct val="90000"/>
              </a:lnSpc>
            </a:pPr>
            <a:endParaRPr lang="en-US" altLang="he-IL" sz="28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Pneumonitis - acute or chronic</a:t>
            </a:r>
          </a:p>
          <a:p>
            <a:pPr>
              <a:lnSpc>
                <a:spcPct val="90000"/>
              </a:lnSpc>
            </a:pPr>
            <a:endParaRPr lang="en-US" altLang="he-IL" sz="28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Pulmonary hemorrhage - due to vasculitis</a:t>
            </a:r>
          </a:p>
          <a:p>
            <a:pPr>
              <a:lnSpc>
                <a:spcPct val="90000"/>
              </a:lnSpc>
            </a:pPr>
            <a:endParaRPr lang="en-US" altLang="he-IL" sz="28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Pulmonary hypertension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he-IL" sz="28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Pulmonary embolism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7772400" cy="720725"/>
          </a:xfrm>
          <a:ln>
            <a:solidFill>
              <a:srgbClr val="FFFFCC"/>
            </a:solidFill>
          </a:ln>
        </p:spPr>
        <p:txBody>
          <a:bodyPr>
            <a:normAutofit fontScale="90000"/>
          </a:bodyPr>
          <a:lstStyle/>
          <a:p>
            <a:r>
              <a:rPr lang="en-US" altLang="he-IL" sz="3200" dirty="0" smtClean="0">
                <a:solidFill>
                  <a:srgbClr val="FFFF66"/>
                </a:solidFill>
                <a:latin typeface="Arial" charset="0"/>
                <a:cs typeface="Arial" charset="0"/>
              </a:rPr>
              <a:t>Hematologic Manifestations</a:t>
            </a:r>
            <a:r>
              <a:rPr lang="en-US" altLang="he-IL" sz="32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</a:t>
            </a:r>
            <a:br>
              <a:rPr lang="en-US" altLang="he-IL" sz="3200" dirty="0" smtClean="0">
                <a:solidFill>
                  <a:srgbClr val="FFFFCC"/>
                </a:solidFill>
                <a:latin typeface="Arial" charset="0"/>
                <a:cs typeface="Arial" charset="0"/>
              </a:rPr>
            </a:br>
            <a:endParaRPr lang="en-US" altLang="he-IL" sz="3200" dirty="0" smtClean="0">
              <a:solidFill>
                <a:srgbClr val="FFFFCC"/>
              </a:solidFill>
              <a:latin typeface="Arial" charset="0"/>
              <a:cs typeface="Arial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57338"/>
            <a:ext cx="8062913" cy="45386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he-IL" sz="2800" u="sng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Anemia:</a:t>
            </a:r>
            <a:r>
              <a:rPr lang="en-US" altLang="he-IL" sz="28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he-IL" sz="28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   - in </a:t>
            </a:r>
            <a:r>
              <a:rPr lang="en-US" altLang="he-IL" sz="2800" dirty="0" smtClean="0">
                <a:solidFill>
                  <a:srgbClr val="FFFF66"/>
                </a:solidFill>
                <a:latin typeface="Arial" charset="0"/>
                <a:cs typeface="Arial" charset="0"/>
              </a:rPr>
              <a:t>acute</a:t>
            </a:r>
            <a:r>
              <a:rPr lang="en-US" altLang="he-IL" sz="28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SLE:                                                  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he-IL" sz="2800" dirty="0" smtClean="0">
                <a:solidFill>
                  <a:srgbClr val="FFFF66"/>
                </a:solidFill>
                <a:latin typeface="Arial" charset="0"/>
                <a:cs typeface="Arial" charset="0"/>
              </a:rPr>
              <a:t>      </a:t>
            </a:r>
            <a:r>
              <a:rPr lang="en-US" altLang="he-IL" sz="2800" dirty="0" err="1" smtClean="0">
                <a:solidFill>
                  <a:srgbClr val="FFFF66"/>
                </a:solidFill>
                <a:latin typeface="Arial" charset="0"/>
                <a:cs typeface="Arial" charset="0"/>
              </a:rPr>
              <a:t>coomb’s</a:t>
            </a:r>
            <a:r>
              <a:rPr lang="en-US" altLang="he-IL" sz="2800" dirty="0" smtClean="0">
                <a:solidFill>
                  <a:srgbClr val="FFFF66"/>
                </a:solidFill>
                <a:latin typeface="Arial" charset="0"/>
                <a:cs typeface="Arial" charset="0"/>
              </a:rPr>
              <a:t> positive hemolytic anemia</a:t>
            </a:r>
            <a:r>
              <a:rPr lang="en-US" altLang="he-IL" sz="28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            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he-IL" sz="28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   - secondary to: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he-IL" sz="28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     chronic disease, CRF, blood loss, drugs.</a:t>
            </a:r>
          </a:p>
          <a:p>
            <a:pPr>
              <a:lnSpc>
                <a:spcPct val="80000"/>
              </a:lnSpc>
            </a:pPr>
            <a:endParaRPr lang="en-US" altLang="he-IL" sz="2800" b="1" u="sng" dirty="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altLang="he-IL" sz="2800" b="1" u="sng" dirty="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altLang="he-IL" sz="2800" u="sng" dirty="0" err="1" smtClean="0">
                <a:solidFill>
                  <a:srgbClr val="FFFFCC"/>
                </a:solidFill>
                <a:latin typeface="Arial" charset="0"/>
                <a:cs typeface="Arial" charset="0"/>
              </a:rPr>
              <a:t>Leukopenia</a:t>
            </a:r>
            <a:r>
              <a:rPr lang="en-US" altLang="he-IL" sz="2800" u="sng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/ </a:t>
            </a:r>
            <a:r>
              <a:rPr lang="en-US" altLang="he-IL" sz="2800" u="sng" dirty="0" err="1" smtClean="0">
                <a:solidFill>
                  <a:srgbClr val="FFFFCC"/>
                </a:solidFill>
                <a:latin typeface="Arial" charset="0"/>
                <a:cs typeface="Arial" charset="0"/>
              </a:rPr>
              <a:t>Lymphopenia</a:t>
            </a:r>
            <a:r>
              <a:rPr lang="en-US" altLang="he-IL" sz="28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he-IL" sz="28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   - in active disease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he-IL" sz="28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   - secondary to drugs, infection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935038"/>
          </a:xfrm>
          <a:ln>
            <a:solidFill>
              <a:srgbClr val="FFFFCC"/>
            </a:solidFill>
          </a:ln>
        </p:spPr>
        <p:txBody>
          <a:bodyPr/>
          <a:lstStyle/>
          <a:p>
            <a:r>
              <a:rPr lang="en-US" altLang="he-IL" sz="3200" smtClean="0">
                <a:solidFill>
                  <a:srgbClr val="FFFF66"/>
                </a:solidFill>
                <a:latin typeface="Arial" charset="0"/>
                <a:cs typeface="Arial" charset="0"/>
              </a:rPr>
              <a:t>Hematologic Manifestations</a:t>
            </a:r>
            <a:endParaRPr lang="en-US" altLang="he-IL" sz="4000" smtClean="0">
              <a:solidFill>
                <a:srgbClr val="FFFF66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28775"/>
            <a:ext cx="7772400" cy="44672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he-IL" b="1" smtClean="0">
                <a:solidFill>
                  <a:srgbClr val="FFFFCC"/>
                </a:solidFill>
              </a:rPr>
              <a:t>  </a:t>
            </a:r>
            <a:r>
              <a:rPr lang="en-US" altLang="he-IL" sz="2800" u="sng" smtClean="0">
                <a:solidFill>
                  <a:srgbClr val="FFFFCC"/>
                </a:solidFill>
                <a:latin typeface="Arial" charset="0"/>
                <a:cs typeface="Arial" charset="0"/>
              </a:rPr>
              <a:t>Thrombocytopenia:</a:t>
            </a:r>
          </a:p>
          <a:p>
            <a:pPr>
              <a:buFontTx/>
              <a:buNone/>
            </a:pPr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    - anti-platelet abs- common, not always  </a:t>
            </a:r>
          </a:p>
          <a:p>
            <a:pPr>
              <a:buFontTx/>
              <a:buNone/>
            </a:pPr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      associated with thrombocytopenia</a:t>
            </a:r>
          </a:p>
          <a:p>
            <a:pPr>
              <a:buFontTx/>
              <a:buNone/>
            </a:pPr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   </a:t>
            </a:r>
          </a:p>
          <a:p>
            <a:pPr>
              <a:buFontTx/>
              <a:buNone/>
            </a:pPr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   - occurs in active SLE</a:t>
            </a:r>
          </a:p>
          <a:p>
            <a:pPr>
              <a:buFontTx/>
              <a:buNone/>
            </a:pPr>
            <a:endParaRPr lang="en-US" altLang="he-IL" sz="28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   - may be isolated finding                               </a:t>
            </a:r>
          </a:p>
          <a:p>
            <a:pPr>
              <a:buFontTx/>
              <a:buNone/>
            </a:pPr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     ( ~ 50,000 without serious bleeding )</a:t>
            </a:r>
            <a:endParaRPr lang="en-US" altLang="he-IL" sz="2800" b="1" u="sng" smtClean="0">
              <a:solidFill>
                <a:srgbClr val="FFFFCC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993062" cy="792162"/>
          </a:xfrm>
          <a:ln>
            <a:solidFill>
              <a:srgbClr val="FFFFCC"/>
            </a:solidFill>
          </a:ln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FFFF66"/>
                </a:solidFill>
                <a:latin typeface="Arial" charset="0"/>
                <a:cs typeface="Arial" charset="0"/>
              </a:rPr>
              <a:t>Neuropsychiatric  SLE</a:t>
            </a:r>
            <a:br>
              <a:rPr lang="en-US" sz="3200" dirty="0" smtClean="0">
                <a:solidFill>
                  <a:srgbClr val="FFFF66"/>
                </a:solidFill>
                <a:latin typeface="Arial" charset="0"/>
                <a:cs typeface="Arial" charset="0"/>
              </a:rPr>
            </a:br>
            <a:endParaRPr lang="en-US" sz="3200" dirty="0" smtClean="0">
              <a:solidFill>
                <a:srgbClr val="FFFF66"/>
              </a:solidFill>
              <a:latin typeface="Arial" charset="0"/>
              <a:cs typeface="Arial" charset="0"/>
            </a:endParaRPr>
          </a:p>
        </p:txBody>
      </p:sp>
      <p:sp>
        <p:nvSpPr>
          <p:cNvPr id="19046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250825" y="1125538"/>
            <a:ext cx="4244975" cy="518477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200" u="sng" smtClean="0">
                <a:solidFill>
                  <a:srgbClr val="FFFFCC"/>
                </a:solidFill>
                <a:latin typeface="Arial" charset="0"/>
                <a:cs typeface="Arial" charset="0"/>
              </a:rPr>
              <a:t>Central nervous system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200" u="sng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200" smtClean="0">
                <a:solidFill>
                  <a:srgbClr val="FFFFCC"/>
                </a:solidFill>
                <a:latin typeface="Arial" charset="0"/>
                <a:cs typeface="Arial" charset="0"/>
              </a:rPr>
              <a:t>Aseptic meningitis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200" smtClean="0">
                <a:solidFill>
                  <a:srgbClr val="FFFFCC"/>
                </a:solidFill>
                <a:latin typeface="Arial" charset="0"/>
                <a:cs typeface="Arial" charset="0"/>
              </a:rPr>
              <a:t>Cerebrovascular disease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200" smtClean="0">
                <a:solidFill>
                  <a:srgbClr val="FFFFCC"/>
                </a:solidFill>
                <a:latin typeface="Arial" charset="0"/>
                <a:cs typeface="Arial" charset="0"/>
              </a:rPr>
              <a:t>Demyelinating syndrome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200" smtClean="0">
                <a:solidFill>
                  <a:srgbClr val="FFFFCC"/>
                </a:solidFill>
                <a:latin typeface="Arial" charset="0"/>
                <a:cs typeface="Arial" charset="0"/>
              </a:rPr>
              <a:t>Headache (migraine, benign intracranial pressure)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200" smtClean="0">
                <a:solidFill>
                  <a:srgbClr val="FFFFCC"/>
                </a:solidFill>
                <a:latin typeface="Arial" charset="0"/>
                <a:cs typeface="Arial" charset="0"/>
              </a:rPr>
              <a:t>Movement disorder (chorea)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200" smtClean="0">
                <a:solidFill>
                  <a:srgbClr val="FFFFCC"/>
                </a:solidFill>
                <a:latin typeface="Arial" charset="0"/>
                <a:cs typeface="Arial" charset="0"/>
              </a:rPr>
              <a:t>Myelopathy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200" b="1" smtClean="0">
                <a:solidFill>
                  <a:srgbClr val="FFFF66"/>
                </a:solidFill>
                <a:latin typeface="Arial" charset="0"/>
                <a:cs typeface="Arial" charset="0"/>
              </a:rPr>
              <a:t>Seizure disorder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200" smtClean="0">
                <a:solidFill>
                  <a:srgbClr val="FFFFCC"/>
                </a:solidFill>
                <a:latin typeface="Arial" charset="0"/>
                <a:cs typeface="Arial" charset="0"/>
              </a:rPr>
              <a:t>Acute confusional state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200" smtClean="0">
                <a:solidFill>
                  <a:srgbClr val="FFFFCC"/>
                </a:solidFill>
                <a:latin typeface="Arial" charset="0"/>
                <a:cs typeface="Arial" charset="0"/>
              </a:rPr>
              <a:t>Anxiety disorder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200" smtClean="0">
                <a:solidFill>
                  <a:srgbClr val="FFFFCC"/>
                </a:solidFill>
                <a:latin typeface="Arial" charset="0"/>
                <a:cs typeface="Arial" charset="0"/>
              </a:rPr>
              <a:t>Cognitive dysfunction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200" smtClean="0">
                <a:solidFill>
                  <a:srgbClr val="FFFFCC"/>
                </a:solidFill>
                <a:latin typeface="Arial" charset="0"/>
                <a:cs typeface="Arial" charset="0"/>
              </a:rPr>
              <a:t>Mood disorder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200" b="1" smtClean="0">
                <a:solidFill>
                  <a:srgbClr val="FFFF66"/>
                </a:solidFill>
                <a:latin typeface="Arial" charset="0"/>
                <a:cs typeface="Arial" charset="0"/>
              </a:rPr>
              <a:t>Psychosis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en-US" sz="1800" b="1" smtClean="0">
              <a:solidFill>
                <a:srgbClr val="99CCFF"/>
              </a:solidFill>
              <a:latin typeface="Arial" charset="0"/>
              <a:cs typeface="Arial" charset="0"/>
            </a:endParaRPr>
          </a:p>
        </p:txBody>
      </p:sp>
      <p:sp>
        <p:nvSpPr>
          <p:cNvPr id="190470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643438" y="1125538"/>
            <a:ext cx="4244975" cy="51149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200" u="sng" smtClean="0">
                <a:solidFill>
                  <a:srgbClr val="FFFFCC"/>
                </a:solidFill>
                <a:latin typeface="Arial" charset="0"/>
                <a:cs typeface="Arial" charset="0"/>
              </a:rPr>
              <a:t>Peripheral nervous system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200" u="sng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200" smtClean="0">
                <a:solidFill>
                  <a:srgbClr val="FFFFCC"/>
                </a:solidFill>
                <a:latin typeface="Arial" charset="0"/>
                <a:cs typeface="Arial" charset="0"/>
              </a:rPr>
              <a:t>Guillain - Barre’ syndrome</a:t>
            </a:r>
            <a:endParaRPr lang="he-IL" sz="22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200" smtClean="0">
                <a:solidFill>
                  <a:srgbClr val="FFFFCC"/>
                </a:solidFill>
                <a:latin typeface="Arial" charset="0"/>
                <a:cs typeface="Arial" charset="0"/>
              </a:rPr>
              <a:t>Autonomic disorder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200" smtClean="0">
                <a:solidFill>
                  <a:srgbClr val="FFFFCC"/>
                </a:solidFill>
                <a:latin typeface="Arial" charset="0"/>
                <a:cs typeface="Arial" charset="0"/>
              </a:rPr>
              <a:t>Mononeuropathy, single/multiplex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200" smtClean="0">
                <a:solidFill>
                  <a:srgbClr val="FFFFCC"/>
                </a:solidFill>
                <a:latin typeface="Arial" charset="0"/>
                <a:cs typeface="Arial" charset="0"/>
              </a:rPr>
              <a:t>Myasthenia Gravis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200" smtClean="0">
                <a:solidFill>
                  <a:srgbClr val="FFFFCC"/>
                </a:solidFill>
                <a:latin typeface="Arial" charset="0"/>
                <a:cs typeface="Arial" charset="0"/>
              </a:rPr>
              <a:t>Neuropathy, cranial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200" smtClean="0">
                <a:solidFill>
                  <a:srgbClr val="FFFFCC"/>
                </a:solidFill>
                <a:latin typeface="Arial" charset="0"/>
                <a:cs typeface="Arial" charset="0"/>
              </a:rPr>
              <a:t>Plexopathyy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200" smtClean="0">
                <a:solidFill>
                  <a:srgbClr val="FFFFCC"/>
                </a:solidFill>
                <a:latin typeface="Arial" charset="0"/>
                <a:cs typeface="Arial" charset="0"/>
              </a:rPr>
              <a:t>Polyneuropathy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200" smtClean="0">
              <a:solidFill>
                <a:srgbClr val="FFFFCC"/>
              </a:solidFill>
              <a:latin typeface="Arial" charset="0"/>
              <a:cs typeface="Arial" charset="0"/>
            </a:endParaRPr>
          </a:p>
        </p:txBody>
      </p:sp>
      <p:sp>
        <p:nvSpPr>
          <p:cNvPr id="190472" name="Text Box 8"/>
          <p:cNvSpPr txBox="1">
            <a:spLocks noChangeArrowheads="1"/>
          </p:cNvSpPr>
          <p:nvPr/>
        </p:nvSpPr>
        <p:spPr bwMode="auto">
          <a:xfrm>
            <a:off x="4748213" y="5226050"/>
            <a:ext cx="3783012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FFCC"/>
                </a:solidFill>
                <a:latin typeface="Arial" charset="0"/>
                <a:cs typeface="Arial" charset="0"/>
              </a:rPr>
              <a:t>The American College of Rheumatology</a:t>
            </a:r>
          </a:p>
          <a:p>
            <a:r>
              <a:rPr lang="en-US" sz="1600">
                <a:solidFill>
                  <a:srgbClr val="FFFFCC"/>
                </a:solidFill>
                <a:latin typeface="Arial" charset="0"/>
                <a:cs typeface="Arial" charset="0"/>
              </a:rPr>
              <a:t>Nomenclature and case definitions for </a:t>
            </a:r>
          </a:p>
          <a:p>
            <a:r>
              <a:rPr lang="en-US" sz="1600">
                <a:solidFill>
                  <a:srgbClr val="FFFFCC"/>
                </a:solidFill>
                <a:latin typeface="Arial" charset="0"/>
                <a:cs typeface="Arial" charset="0"/>
              </a:rPr>
              <a:t>Neuropsychiatric lupus syndromes . </a:t>
            </a:r>
          </a:p>
          <a:p>
            <a:r>
              <a:rPr lang="en-US" sz="1600">
                <a:solidFill>
                  <a:srgbClr val="FFFFCC"/>
                </a:solidFill>
                <a:latin typeface="Arial" charset="0"/>
                <a:cs typeface="Arial" charset="0"/>
              </a:rPr>
              <a:t>Arthritis &amp; Rheumatism 1999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92163"/>
          </a:xfrm>
          <a:ln>
            <a:solidFill>
              <a:srgbClr val="FFFFCC"/>
            </a:solidFill>
          </a:ln>
        </p:spPr>
        <p:txBody>
          <a:bodyPr/>
          <a:lstStyle/>
          <a:p>
            <a:r>
              <a:rPr lang="en-US" altLang="he-IL" sz="3200" smtClean="0">
                <a:solidFill>
                  <a:srgbClr val="FFFF66"/>
                </a:solidFill>
                <a:latin typeface="Arial" charset="0"/>
                <a:cs typeface="Arial" charset="0"/>
              </a:rPr>
              <a:t>Anti-Nuclear Antibodies (ANA)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5111750"/>
          </a:xfrm>
        </p:spPr>
        <p:txBody>
          <a:bodyPr/>
          <a:lstStyle/>
          <a:p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ANA :  abs directed against nuclear antigens</a:t>
            </a:r>
          </a:p>
          <a:p>
            <a:endParaRPr lang="en-US" altLang="he-IL" sz="28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may occur in other systemic rheumatic diseases</a:t>
            </a:r>
          </a:p>
          <a:p>
            <a:pPr>
              <a:buFontTx/>
              <a:buNone/>
            </a:pPr>
            <a:endParaRPr lang="en-US" altLang="he-IL" sz="28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most frequent and highest in titer in SLE</a:t>
            </a:r>
          </a:p>
          <a:p>
            <a:endParaRPr lang="en-US" altLang="he-IL" sz="28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r>
              <a:rPr lang="en-US" altLang="he-IL" sz="2800" smtClean="0">
                <a:solidFill>
                  <a:srgbClr val="FFFF66"/>
                </a:solidFill>
                <a:latin typeface="Arial" charset="0"/>
                <a:cs typeface="Arial" charset="0"/>
              </a:rPr>
              <a:t>Positive in 98% of SLE patients</a:t>
            </a:r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 </a:t>
            </a:r>
          </a:p>
          <a:p>
            <a:endParaRPr lang="en-US" altLang="he-IL" sz="28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r>
              <a:rPr lang="en-US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detected by indirect immuno-fluorescence</a:t>
            </a:r>
            <a:endParaRPr lang="en-US" altLang="he-IL" sz="2800" smtClean="0">
              <a:solidFill>
                <a:srgbClr val="FFFFCC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772400" cy="658812"/>
          </a:xfrm>
          <a:ln>
            <a:solidFill>
              <a:srgbClr val="FFFFCC"/>
            </a:solidFill>
          </a:ln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Patterns of IF ANA staining</a:t>
            </a:r>
            <a:endParaRPr lang="en-US" sz="3200" b="1" dirty="0" smtClean="0">
              <a:solidFill>
                <a:srgbClr val="FFFFCC"/>
              </a:solidFill>
              <a:latin typeface="Arial" charset="0"/>
              <a:cs typeface="Arial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229600" cy="507365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800" u="sng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Homogenous </a:t>
            </a:r>
            <a:r>
              <a:rPr lang="en-US" sz="28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(diffuse) </a:t>
            </a:r>
            <a:r>
              <a:rPr lang="en-US" sz="24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- </a:t>
            </a:r>
            <a:r>
              <a:rPr lang="en-US" sz="2400" dirty="0" err="1" smtClean="0">
                <a:solidFill>
                  <a:srgbClr val="FFFFCC"/>
                </a:solidFill>
                <a:latin typeface="Arial" charset="0"/>
                <a:cs typeface="Arial" charset="0"/>
              </a:rPr>
              <a:t>dsDNA</a:t>
            </a:r>
            <a:r>
              <a:rPr lang="en-US" sz="24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, </a:t>
            </a:r>
            <a:r>
              <a:rPr lang="en-US" sz="2400" dirty="0" err="1" smtClean="0">
                <a:solidFill>
                  <a:srgbClr val="FFFFCC"/>
                </a:solidFill>
                <a:latin typeface="Arial" charset="0"/>
                <a:cs typeface="Arial" charset="0"/>
              </a:rPr>
              <a:t>histone</a:t>
            </a:r>
            <a:endParaRPr lang="en-US" sz="2400" dirty="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       SLE, drug induced SLE, RA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dirty="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8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</a:t>
            </a:r>
            <a:r>
              <a:rPr lang="en-US" sz="2800" u="sng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Speckled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      </a:t>
            </a:r>
            <a:r>
              <a:rPr lang="en-US" sz="24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MCTD, SLE, </a:t>
            </a:r>
            <a:r>
              <a:rPr lang="en-US" sz="2400" dirty="0" err="1" smtClean="0">
                <a:solidFill>
                  <a:srgbClr val="FFFFCC"/>
                </a:solidFill>
                <a:latin typeface="Arial" charset="0"/>
                <a:cs typeface="Arial" charset="0"/>
              </a:rPr>
              <a:t>Sjogren</a:t>
            </a:r>
            <a:r>
              <a:rPr lang="en-US" sz="24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, Systemic Sclerosis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dirty="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800" u="sng" dirty="0" err="1" smtClean="0">
                <a:solidFill>
                  <a:srgbClr val="FFFFCC"/>
                </a:solidFill>
                <a:latin typeface="Arial" charset="0"/>
                <a:cs typeface="Arial" charset="0"/>
              </a:rPr>
              <a:t>Nucleolar</a:t>
            </a:r>
            <a:endParaRPr lang="en-US" sz="2800" u="sng" dirty="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     </a:t>
            </a:r>
            <a:r>
              <a:rPr lang="en-US" sz="24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Systemic Sclerosis, </a:t>
            </a:r>
            <a:r>
              <a:rPr lang="en-US" sz="2400" dirty="0" err="1" smtClean="0">
                <a:solidFill>
                  <a:srgbClr val="FFFFCC"/>
                </a:solidFill>
                <a:latin typeface="Arial" charset="0"/>
                <a:cs typeface="Arial" charset="0"/>
              </a:rPr>
              <a:t>Sjogren</a:t>
            </a:r>
            <a:r>
              <a:rPr lang="en-US" sz="24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, SLE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b="1" dirty="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800" u="sng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Rim</a:t>
            </a:r>
            <a:r>
              <a:rPr lang="en-US" sz="28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(peripheral)</a:t>
            </a:r>
            <a:r>
              <a:rPr lang="en-US" sz="2800" b="1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- </a:t>
            </a:r>
            <a:r>
              <a:rPr lang="en-US" sz="2400" dirty="0" err="1" smtClean="0">
                <a:solidFill>
                  <a:srgbClr val="FFFFCC"/>
                </a:solidFill>
                <a:latin typeface="Arial" charset="0"/>
                <a:cs typeface="Arial" charset="0"/>
              </a:rPr>
              <a:t>dsDNA</a:t>
            </a:r>
            <a:r>
              <a:rPr lang="en-US" sz="24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  <a:latin typeface="Arial" charset="0"/>
                <a:cs typeface="Arial" charset="0"/>
              </a:rPr>
              <a:t>histones</a:t>
            </a:r>
            <a:endParaRPr lang="en-US" sz="2400" dirty="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      characteristic of  SLE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7627937" cy="720725"/>
          </a:xfrm>
          <a:ln>
            <a:solidFill>
              <a:srgbClr val="FFFFCC"/>
            </a:solidFill>
          </a:ln>
        </p:spPr>
        <p:txBody>
          <a:bodyPr>
            <a:noAutofit/>
          </a:bodyPr>
          <a:lstStyle/>
          <a:p>
            <a:r>
              <a:rPr lang="en-US" altLang="he-IL" sz="36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ANAs </a:t>
            </a:r>
            <a:br>
              <a:rPr lang="en-US" altLang="he-IL" sz="36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</a:br>
            <a:endParaRPr lang="en-US" altLang="he-IL" sz="3600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341438"/>
            <a:ext cx="7848600" cy="4754562"/>
          </a:xfrm>
        </p:spPr>
        <p:txBody>
          <a:bodyPr/>
          <a:lstStyle/>
          <a:p>
            <a:pPr>
              <a:buFontTx/>
              <a:buNone/>
            </a:pPr>
            <a:r>
              <a:rPr lang="en-US" altLang="he-IL" sz="2800" u="sng" smtClean="0">
                <a:solidFill>
                  <a:srgbClr val="FFFFCC"/>
                </a:solidFill>
                <a:latin typeface="Arial" charset="0"/>
                <a:cs typeface="Arial" charset="0"/>
              </a:rPr>
              <a:t>ANA’s can be divided into:</a:t>
            </a:r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 </a:t>
            </a:r>
          </a:p>
          <a:p>
            <a:pPr>
              <a:buFontTx/>
              <a:buNone/>
            </a:pPr>
            <a:r>
              <a:rPr lang="en-US" altLang="he-IL" smtClean="0">
                <a:solidFill>
                  <a:srgbClr val="FFFFCC"/>
                </a:solidFill>
                <a:latin typeface="Arial" charset="0"/>
                <a:cs typeface="Arial" charset="0"/>
              </a:rPr>
              <a:t> </a:t>
            </a:r>
          </a:p>
          <a:p>
            <a:r>
              <a:rPr lang="en-US" altLang="he-IL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those directed against </a:t>
            </a:r>
            <a:r>
              <a:rPr lang="en-US" altLang="he-IL" sz="2400" b="1" u="sng" smtClean="0">
                <a:solidFill>
                  <a:srgbClr val="FFFFCC"/>
                </a:solidFill>
                <a:latin typeface="Arial" charset="0"/>
                <a:cs typeface="Arial" charset="0"/>
              </a:rPr>
              <a:t>dsDNA</a:t>
            </a:r>
          </a:p>
          <a:p>
            <a:endParaRPr lang="en-US" altLang="he-IL" sz="2400" smtClean="0">
              <a:solidFill>
                <a:srgbClr val="FFFF66"/>
              </a:solidFill>
              <a:latin typeface="Arial" charset="0"/>
              <a:cs typeface="Arial" charset="0"/>
            </a:endParaRPr>
          </a:p>
          <a:p>
            <a:r>
              <a:rPr lang="en-US" altLang="he-IL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those directed against </a:t>
            </a:r>
            <a:r>
              <a:rPr lang="en-US" altLang="he-IL" sz="2400" b="1" u="sng" smtClean="0">
                <a:solidFill>
                  <a:srgbClr val="FFFFCC"/>
                </a:solidFill>
                <a:latin typeface="Arial" charset="0"/>
                <a:cs typeface="Arial" charset="0"/>
              </a:rPr>
              <a:t>ssDNA </a:t>
            </a:r>
            <a:r>
              <a:rPr lang="en-US" altLang="he-IL" sz="2400" u="sng" smtClean="0">
                <a:solidFill>
                  <a:srgbClr val="FFFFCC"/>
                </a:solidFill>
                <a:latin typeface="Arial" charset="0"/>
                <a:cs typeface="Arial" charset="0"/>
              </a:rPr>
              <a:t> </a:t>
            </a:r>
          </a:p>
          <a:p>
            <a:endParaRPr lang="en-US" altLang="he-IL" sz="24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r>
              <a:rPr lang="en-US" altLang="he-IL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those directed against </a:t>
            </a:r>
            <a:r>
              <a:rPr lang="en-US" altLang="he-IL" sz="2400" b="1" u="sng" smtClean="0">
                <a:solidFill>
                  <a:srgbClr val="FFFFCC"/>
                </a:solidFill>
                <a:latin typeface="Arial" charset="0"/>
                <a:cs typeface="Arial" charset="0"/>
              </a:rPr>
              <a:t>histones </a:t>
            </a:r>
            <a:r>
              <a:rPr lang="en-US" altLang="he-IL" sz="2400" b="1" smtClean="0">
                <a:solidFill>
                  <a:srgbClr val="FFFFCC"/>
                </a:solidFill>
                <a:latin typeface="Arial" charset="0"/>
                <a:cs typeface="Arial" charset="0"/>
              </a:rPr>
              <a:t> </a:t>
            </a:r>
          </a:p>
          <a:p>
            <a:endParaRPr lang="en-US" altLang="he-IL" sz="24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r>
              <a:rPr lang="en-US" altLang="he-IL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those directed against non-histone nuclear proteins</a:t>
            </a:r>
            <a:r>
              <a:rPr lang="en-US" altLang="he-IL" sz="2400" b="1" smtClean="0">
                <a:solidFill>
                  <a:srgbClr val="FFFFCC"/>
                </a:solidFill>
                <a:latin typeface="Arial" charset="0"/>
                <a:cs typeface="Arial" charset="0"/>
              </a:rPr>
              <a:t> :                                 </a:t>
            </a:r>
            <a:r>
              <a:rPr lang="en-US" altLang="he-IL" sz="2400" b="1" u="sng" smtClean="0">
                <a:solidFill>
                  <a:srgbClr val="FFFFCC"/>
                </a:solidFill>
                <a:latin typeface="Arial" charset="0"/>
                <a:cs typeface="Arial" charset="0"/>
              </a:rPr>
              <a:t>nucleic acid-protein complexes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8101013" y="5949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rtl="1" eaLnBrk="1" hangingPunct="1"/>
            <a:endParaRPr lang="en-US" sz="1800">
              <a:solidFill>
                <a:srgbClr val="FFFFCC"/>
              </a:solidFill>
              <a:latin typeface="Arial" charset="0"/>
              <a:cs typeface="Arial" charset="0"/>
            </a:endParaRP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7019925" y="6165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rtl="1" eaLnBrk="1" hangingPunct="1"/>
            <a:endParaRPr lang="en-US" sz="1800">
              <a:solidFill>
                <a:srgbClr val="FFFFCC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614363"/>
          </a:xfrm>
          <a:ln>
            <a:solidFill>
              <a:srgbClr val="FFFFCC"/>
            </a:solidFill>
          </a:ln>
        </p:spPr>
        <p:txBody>
          <a:bodyPr/>
          <a:lstStyle/>
          <a:p>
            <a:r>
              <a:rPr lang="en-US" altLang="he-IL" sz="3200" smtClean="0">
                <a:solidFill>
                  <a:srgbClr val="FFFFCC"/>
                </a:solidFill>
                <a:latin typeface="Arial" charset="0"/>
                <a:cs typeface="Arial" charset="0"/>
              </a:rPr>
              <a:t>Epidemiology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196975"/>
            <a:ext cx="8064500" cy="5400675"/>
          </a:xfrm>
        </p:spPr>
        <p:txBody>
          <a:bodyPr/>
          <a:lstStyle/>
          <a:p>
            <a:r>
              <a:rPr lang="en-US" altLang="he-IL" sz="28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SLE - recognized worldwide</a:t>
            </a:r>
          </a:p>
          <a:p>
            <a:r>
              <a:rPr lang="en-US" altLang="he-IL" sz="2800" dirty="0" smtClean="0">
                <a:solidFill>
                  <a:srgbClr val="FFFF66"/>
                </a:solidFill>
                <a:latin typeface="Arial" charset="0"/>
                <a:cs typeface="Arial" charset="0"/>
              </a:rPr>
              <a:t>F:M    9:1</a:t>
            </a:r>
            <a:r>
              <a:rPr lang="en-US" altLang="he-IL" sz="28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</a:t>
            </a:r>
          </a:p>
          <a:p>
            <a:r>
              <a:rPr lang="en-US" altLang="he-IL" sz="28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Racial predisposition:                                                   x 3 more common in blacks</a:t>
            </a:r>
          </a:p>
          <a:p>
            <a:r>
              <a:rPr lang="en-US" altLang="he-IL" sz="2800" dirty="0">
                <a:solidFill>
                  <a:srgbClr val="FFFFCC"/>
                </a:solidFill>
                <a:latin typeface="Arial" charset="0"/>
                <a:cs typeface="Arial" charset="0"/>
              </a:rPr>
              <a:t>Peak incidence is at age 15-40                          </a:t>
            </a:r>
          </a:p>
          <a:p>
            <a:pPr>
              <a:buFontTx/>
              <a:buNone/>
            </a:pPr>
            <a:r>
              <a:rPr lang="en-US" altLang="he-IL" sz="2800" dirty="0">
                <a:solidFill>
                  <a:srgbClr val="FFFFCC"/>
                </a:solidFill>
                <a:latin typeface="Arial" charset="0"/>
                <a:cs typeface="Arial" charset="0"/>
              </a:rPr>
              <a:t>    But:  Onset may be at any age</a:t>
            </a:r>
          </a:p>
          <a:p>
            <a:r>
              <a:rPr lang="en-US" altLang="he-IL" sz="2800" u="sng" dirty="0">
                <a:solidFill>
                  <a:srgbClr val="FFFFCC"/>
                </a:solidFill>
                <a:latin typeface="Arial" charset="0"/>
                <a:cs typeface="Arial" charset="0"/>
              </a:rPr>
              <a:t>In pre-pubertal and post menopausal</a:t>
            </a:r>
            <a:r>
              <a:rPr lang="en-US" altLang="he-IL" sz="2800" dirty="0">
                <a:solidFill>
                  <a:srgbClr val="FFFFCC"/>
                </a:solidFill>
                <a:latin typeface="Arial" charset="0"/>
                <a:cs typeface="Arial" charset="0"/>
              </a:rPr>
              <a:t>:  </a:t>
            </a:r>
          </a:p>
          <a:p>
            <a:pPr>
              <a:buFontTx/>
              <a:buNone/>
            </a:pPr>
            <a:r>
              <a:rPr lang="en-US" altLang="he-IL" sz="2800" dirty="0">
                <a:solidFill>
                  <a:srgbClr val="FFFFCC"/>
                </a:solidFill>
                <a:latin typeface="Arial" charset="0"/>
                <a:cs typeface="Arial" charset="0"/>
              </a:rPr>
              <a:t>    female : male ratio   3:1</a:t>
            </a:r>
          </a:p>
          <a:p>
            <a:endParaRPr lang="en-US" altLang="he-IL" sz="2800" dirty="0" smtClean="0">
              <a:solidFill>
                <a:srgbClr val="FFFFCC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59916" y="332011"/>
            <a:ext cx="7556500" cy="720725"/>
          </a:xfrm>
          <a:ln>
            <a:solidFill>
              <a:srgbClr val="FFFFCC"/>
            </a:solidFill>
          </a:ln>
        </p:spPr>
        <p:txBody>
          <a:bodyPr>
            <a:normAutofit/>
          </a:bodyPr>
          <a:lstStyle/>
          <a:p>
            <a:r>
              <a:rPr lang="en-US" altLang="he-IL" b="1" dirty="0" smtClean="0">
                <a:solidFill>
                  <a:srgbClr val="FFFF00"/>
                </a:solidFill>
              </a:rPr>
              <a:t>AUTOANTIBODIES IN SLE: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122040" y="1340173"/>
            <a:ext cx="3810000" cy="4537099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he-IL" b="1" u="sng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Autoantibody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he-IL" b="1" dirty="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he-IL" dirty="0" smtClean="0">
                <a:solidFill>
                  <a:srgbClr val="FFFF66"/>
                </a:solidFill>
                <a:latin typeface="Arial" charset="0"/>
                <a:cs typeface="Arial" charset="0"/>
              </a:rPr>
              <a:t>anti- </a:t>
            </a:r>
            <a:r>
              <a:rPr lang="en-US" altLang="he-IL" dirty="0" err="1" smtClean="0">
                <a:solidFill>
                  <a:srgbClr val="FFFF66"/>
                </a:solidFill>
                <a:latin typeface="Arial" charset="0"/>
                <a:cs typeface="Arial" charset="0"/>
              </a:rPr>
              <a:t>ds</a:t>
            </a:r>
            <a:r>
              <a:rPr lang="en-US" altLang="he-IL" dirty="0" smtClean="0">
                <a:solidFill>
                  <a:srgbClr val="FFFF66"/>
                </a:solidFill>
                <a:latin typeface="Arial" charset="0"/>
                <a:cs typeface="Arial" charset="0"/>
              </a:rPr>
              <a:t> DNA</a:t>
            </a:r>
          </a:p>
          <a:p>
            <a:pPr>
              <a:lnSpc>
                <a:spcPct val="90000"/>
              </a:lnSpc>
            </a:pPr>
            <a:r>
              <a:rPr lang="en-US" altLang="he-IL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anti- </a:t>
            </a:r>
            <a:r>
              <a:rPr lang="en-US" altLang="he-IL" dirty="0" err="1" smtClean="0">
                <a:solidFill>
                  <a:srgbClr val="FFFFCC"/>
                </a:solidFill>
                <a:latin typeface="Arial" charset="0"/>
                <a:cs typeface="Arial" charset="0"/>
              </a:rPr>
              <a:t>ss</a:t>
            </a:r>
            <a:r>
              <a:rPr lang="en-US" altLang="he-IL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DNA</a:t>
            </a:r>
          </a:p>
          <a:p>
            <a:pPr>
              <a:lnSpc>
                <a:spcPct val="90000"/>
              </a:lnSpc>
            </a:pPr>
            <a:r>
              <a:rPr lang="en-US" altLang="he-IL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anti- </a:t>
            </a:r>
            <a:r>
              <a:rPr lang="en-US" altLang="he-IL" dirty="0" err="1" smtClean="0">
                <a:solidFill>
                  <a:srgbClr val="FFFFCC"/>
                </a:solidFill>
                <a:latin typeface="Arial" charset="0"/>
                <a:cs typeface="Arial" charset="0"/>
              </a:rPr>
              <a:t>Histones</a:t>
            </a:r>
            <a:endParaRPr lang="en-US" altLang="he-IL" dirty="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he-IL" dirty="0" smtClean="0">
                <a:solidFill>
                  <a:srgbClr val="FFFF66"/>
                </a:solidFill>
                <a:latin typeface="Arial" charset="0"/>
                <a:cs typeface="Arial" charset="0"/>
              </a:rPr>
              <a:t>anti- </a:t>
            </a:r>
            <a:r>
              <a:rPr lang="en-US" altLang="he-IL" dirty="0" err="1" smtClean="0">
                <a:solidFill>
                  <a:srgbClr val="FFFF66"/>
                </a:solidFill>
                <a:latin typeface="Arial" charset="0"/>
                <a:cs typeface="Arial" charset="0"/>
              </a:rPr>
              <a:t>Sm</a:t>
            </a:r>
            <a:r>
              <a:rPr lang="en-US" altLang="he-IL" dirty="0" smtClean="0">
                <a:solidFill>
                  <a:srgbClr val="FFFF66"/>
                </a:solidFill>
                <a:latin typeface="Arial" charset="0"/>
                <a:cs typeface="Arial" charset="0"/>
              </a:rPr>
              <a:t> ( Smith)</a:t>
            </a:r>
          </a:p>
          <a:p>
            <a:pPr>
              <a:lnSpc>
                <a:spcPct val="90000"/>
              </a:lnSpc>
            </a:pPr>
            <a:r>
              <a:rPr lang="en-US" altLang="he-IL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anti- RNP</a:t>
            </a:r>
          </a:p>
          <a:p>
            <a:pPr>
              <a:lnSpc>
                <a:spcPct val="90000"/>
              </a:lnSpc>
            </a:pPr>
            <a:r>
              <a:rPr lang="en-US" altLang="he-IL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anti- Ro ( SSA)</a:t>
            </a:r>
          </a:p>
          <a:p>
            <a:pPr>
              <a:lnSpc>
                <a:spcPct val="90000"/>
              </a:lnSpc>
            </a:pPr>
            <a:r>
              <a:rPr lang="en-US" altLang="he-IL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anti- La  ( SSB)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508104" y="1340768"/>
            <a:ext cx="2730500" cy="418011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he-IL" sz="1800" dirty="0" smtClean="0">
                <a:solidFill>
                  <a:srgbClr val="FFFFCC"/>
                </a:solidFill>
              </a:rPr>
              <a:t> </a:t>
            </a:r>
            <a:r>
              <a:rPr lang="en-US" altLang="he-IL" b="1" u="sng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Prevalence</a:t>
            </a:r>
            <a:endParaRPr lang="en-US" altLang="en-US" b="1" dirty="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altLang="en-US" dirty="0" smtClean="0">
              <a:solidFill>
                <a:srgbClr val="FFFF66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rgbClr val="FFFF66"/>
                </a:solidFill>
                <a:latin typeface="Arial" charset="0"/>
                <a:cs typeface="Arial" charset="0"/>
              </a:rPr>
              <a:t>50-60%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60-70%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70%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rgbClr val="FFFF66"/>
                </a:solidFill>
                <a:latin typeface="Arial" charset="0"/>
                <a:cs typeface="Arial" charset="0"/>
              </a:rPr>
              <a:t>30%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35%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30%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15%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7772400" cy="792163"/>
          </a:xfrm>
          <a:ln>
            <a:solidFill>
              <a:srgbClr val="FFFFCC"/>
            </a:solidFill>
          </a:ln>
        </p:spPr>
        <p:txBody>
          <a:bodyPr/>
          <a:lstStyle/>
          <a:p>
            <a:r>
              <a:rPr lang="en-US" sz="3200" smtClean="0">
                <a:solidFill>
                  <a:srgbClr val="FFFF00"/>
                </a:solidFill>
                <a:latin typeface="Arial" charset="0"/>
                <a:cs typeface="Arial" charset="0"/>
              </a:rPr>
              <a:t>Anti DNA antibodies in SLE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341438"/>
            <a:ext cx="7772400" cy="460851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600" b="1" u="sng" smtClean="0">
                <a:solidFill>
                  <a:srgbClr val="FFFFCC"/>
                </a:solidFill>
                <a:latin typeface="Arial" charset="0"/>
                <a:cs typeface="Arial" charset="0"/>
              </a:rPr>
              <a:t>Anti ss- DNA</a:t>
            </a:r>
            <a:r>
              <a:rPr lang="en-US" sz="2600" b="1" smtClean="0">
                <a:solidFill>
                  <a:srgbClr val="FFFFCC"/>
                </a:solidFill>
                <a:latin typeface="Arial" charset="0"/>
                <a:cs typeface="Arial" charset="0"/>
              </a:rPr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600" smtClean="0">
                <a:solidFill>
                  <a:srgbClr val="FFFFCC"/>
                </a:solidFill>
                <a:latin typeface="Arial" charset="0"/>
                <a:cs typeface="Arial" charset="0"/>
              </a:rPr>
              <a:t>    nonspecific and not in clinical use</a:t>
            </a:r>
          </a:p>
          <a:p>
            <a:pPr>
              <a:lnSpc>
                <a:spcPct val="80000"/>
              </a:lnSpc>
            </a:pPr>
            <a:endParaRPr lang="en-US" sz="2600" u="sng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600" b="1" u="sng" smtClean="0">
                <a:solidFill>
                  <a:srgbClr val="FFFF66"/>
                </a:solidFill>
                <a:latin typeface="Arial" charset="0"/>
                <a:cs typeface="Arial" charset="0"/>
              </a:rPr>
              <a:t>Anti-ds DNA</a:t>
            </a:r>
            <a:r>
              <a:rPr lang="en-US" sz="2600" b="1" smtClean="0">
                <a:solidFill>
                  <a:srgbClr val="FFFF66"/>
                </a:solidFill>
                <a:latin typeface="Arial" charset="0"/>
                <a:cs typeface="Arial" charset="0"/>
              </a:rPr>
              <a:t>:</a:t>
            </a:r>
            <a:r>
              <a:rPr lang="en-US" sz="2600" smtClean="0">
                <a:solidFill>
                  <a:srgbClr val="FFFFCC"/>
                </a:solidFill>
                <a:latin typeface="Arial" charset="0"/>
                <a:cs typeface="Arial" charset="0"/>
              </a:rPr>
              <a:t>  </a:t>
            </a:r>
            <a:r>
              <a:rPr lang="en-US" sz="2600" smtClean="0">
                <a:solidFill>
                  <a:srgbClr val="FFFF66"/>
                </a:solidFill>
                <a:latin typeface="Arial" charset="0"/>
                <a:cs typeface="Arial" charset="0"/>
              </a:rPr>
              <a:t>specific for SLE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600" smtClean="0">
                <a:solidFill>
                  <a:srgbClr val="FFFF66"/>
                </a:solidFill>
                <a:latin typeface="Arial" charset="0"/>
                <a:cs typeface="Arial" charset="0"/>
              </a:rPr>
              <a:t>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600" smtClean="0">
                <a:solidFill>
                  <a:srgbClr val="FFFFCC"/>
                </a:solidFill>
                <a:latin typeface="Arial" charset="0"/>
                <a:cs typeface="Arial" charset="0"/>
              </a:rPr>
              <a:t>       </a:t>
            </a:r>
            <a:r>
              <a:rPr lang="en-US" sz="2600" u="sng" smtClean="0">
                <a:solidFill>
                  <a:srgbClr val="FFFFCC"/>
                </a:solidFill>
                <a:latin typeface="Arial" charset="0"/>
                <a:cs typeface="Arial" charset="0"/>
              </a:rPr>
              <a:t>Clinical use important</a:t>
            </a:r>
            <a:r>
              <a:rPr lang="en-US" sz="2600" smtClean="0">
                <a:solidFill>
                  <a:srgbClr val="FFFFCC"/>
                </a:solidFill>
                <a:latin typeface="Arial" charset="0"/>
                <a:cs typeface="Arial" charset="0"/>
              </a:rPr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600" smtClean="0">
                <a:solidFill>
                  <a:srgbClr val="FFFFCC"/>
                </a:solidFill>
                <a:latin typeface="Arial" charset="0"/>
                <a:cs typeface="Arial" charset="0"/>
              </a:rPr>
              <a:t>    -  levels correlate with disease activity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600" smtClean="0">
                <a:solidFill>
                  <a:srgbClr val="FFFFCC"/>
                </a:solidFill>
                <a:latin typeface="Arial" charset="0"/>
                <a:cs typeface="Arial" charset="0"/>
              </a:rPr>
              <a:t>    -  presence and level associated with risk for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600" smtClean="0">
                <a:solidFill>
                  <a:srgbClr val="FFFFCC"/>
                </a:solidFill>
                <a:latin typeface="Arial" charset="0"/>
                <a:cs typeface="Arial" charset="0"/>
              </a:rPr>
              <a:t>       renal disease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600" smtClean="0">
                <a:solidFill>
                  <a:srgbClr val="FFFFCC"/>
                </a:solidFill>
                <a:latin typeface="Arial" charset="0"/>
                <a:cs typeface="Arial" charset="0"/>
              </a:rPr>
              <a:t>    -  pathogenic effect mediated through direct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600" smtClean="0">
                <a:solidFill>
                  <a:srgbClr val="FFFFCC"/>
                </a:solidFill>
                <a:latin typeface="Arial" charset="0"/>
                <a:cs typeface="Arial" charset="0"/>
              </a:rPr>
              <a:t>       binding to glomeruli or immune-complex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600" smtClean="0">
                <a:solidFill>
                  <a:srgbClr val="FFFFCC"/>
                </a:solidFill>
                <a:latin typeface="Arial" charset="0"/>
                <a:cs typeface="Arial" charset="0"/>
              </a:rPr>
              <a:t>       mechanisms.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1" y="333375"/>
            <a:ext cx="8352730" cy="719361"/>
          </a:xfrm>
          <a:ln>
            <a:solidFill>
              <a:srgbClr val="FFFFCC"/>
            </a:solidFill>
          </a:ln>
        </p:spPr>
        <p:txBody>
          <a:bodyPr/>
          <a:lstStyle/>
          <a:p>
            <a:r>
              <a:rPr lang="en-US" altLang="he-IL" sz="32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Clinical Associations of Auto-antibodies in SLE</a:t>
            </a: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827584" y="1261911"/>
          <a:ext cx="7776864" cy="5407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4" imgW="7936160" imgH="5518278" progId="Word.Document.8">
                  <p:embed/>
                </p:oleObj>
              </mc:Choice>
              <mc:Fallback>
                <p:oleObj name="Document" r:id="rId4" imgW="7936160" imgH="5518278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261911"/>
                        <a:ext cx="7776864" cy="540744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47738"/>
          </a:xfrm>
          <a:ln>
            <a:solidFill>
              <a:srgbClr val="FFFFCC"/>
            </a:solidFill>
          </a:ln>
        </p:spPr>
        <p:txBody>
          <a:bodyPr/>
          <a:lstStyle/>
          <a:p>
            <a:r>
              <a:rPr lang="en-US" sz="3200" smtClean="0">
                <a:solidFill>
                  <a:srgbClr val="FFFF00"/>
                </a:solidFill>
                <a:latin typeface="Arial" charset="0"/>
                <a:cs typeface="Arial" charset="0"/>
              </a:rPr>
              <a:t>Diagnosis of SLE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Based on </a:t>
            </a:r>
            <a:r>
              <a:rPr lang="en-US" sz="2800" dirty="0" smtClean="0">
                <a:solidFill>
                  <a:srgbClr val="FFFF66"/>
                </a:solidFill>
                <a:latin typeface="Arial" charset="0"/>
                <a:cs typeface="Arial" charset="0"/>
              </a:rPr>
              <a:t>a combination</a:t>
            </a:r>
            <a:r>
              <a:rPr lang="en-US" sz="28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of clinical manifestations and laboratory findings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   which may occur simultaneously or serially</a:t>
            </a:r>
            <a:endParaRPr lang="he-IL" sz="2800" dirty="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endParaRPr lang="he-IL" sz="2800" dirty="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r>
              <a:rPr lang="en-US" sz="28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Classification criteria are used for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80400" cy="576262"/>
          </a:xfrm>
          <a:ln>
            <a:solidFill>
              <a:srgbClr val="FFFFCC"/>
            </a:solidFill>
          </a:ln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Classification criteria</a:t>
            </a:r>
            <a:r>
              <a:rPr lang="he-IL" sz="32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of SLE</a:t>
            </a:r>
            <a:r>
              <a:rPr lang="en-US" sz="32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br>
              <a:rPr lang="en-US" sz="32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</a:br>
            <a:endParaRPr lang="en-US" sz="3200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20787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323850" y="765175"/>
            <a:ext cx="3022600" cy="5402263"/>
          </a:xfrm>
        </p:spPr>
        <p:txBody>
          <a:bodyPr>
            <a:normAutofit fontScale="92500" lnSpcReduction="10000"/>
          </a:bodyPr>
          <a:lstStyle/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2400" u="sng" smtClean="0">
                <a:solidFill>
                  <a:srgbClr val="FFFFCC"/>
                </a:solidFill>
                <a:latin typeface="Arial" charset="0"/>
                <a:cs typeface="Arial" charset="0"/>
              </a:rPr>
              <a:t>Criterion</a:t>
            </a:r>
            <a:endParaRPr lang="he-IL" sz="2400" u="sng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Malar Rash</a:t>
            </a:r>
            <a:endParaRPr lang="he-IL" sz="24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Discoid rash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en-US" sz="24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Photosensitivity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Oral ulcers</a:t>
            </a:r>
            <a:endParaRPr lang="he-IL" sz="24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Arthritis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Serositis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Renal disorder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en-US" sz="24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Neurologic disorder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Hematologic disorder</a:t>
            </a:r>
          </a:p>
        </p:txBody>
      </p:sp>
      <p:sp>
        <p:nvSpPr>
          <p:cNvPr id="20787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3492500" y="765175"/>
            <a:ext cx="5651500" cy="5259388"/>
          </a:xfrm>
        </p:spPr>
        <p:txBody>
          <a:bodyPr>
            <a:normAutofit fontScale="92500" lnSpcReduction="10000"/>
          </a:bodyPr>
          <a:lstStyle/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2400" u="sng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Definition</a:t>
            </a:r>
            <a:endParaRPr lang="en-US" sz="2400" dirty="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- Fixed erythema, malar distribution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- Erythematous raised patches with 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  scaling, atrophy, scarring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- </a:t>
            </a:r>
            <a:r>
              <a:rPr lang="en-US" sz="24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Skin rash as result of sunlight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- Oral\ nasopharyngeal, usually painless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- </a:t>
            </a:r>
            <a:r>
              <a:rPr lang="en-US" sz="2400" dirty="0" err="1" smtClean="0">
                <a:solidFill>
                  <a:srgbClr val="FFFFCC"/>
                </a:solidFill>
                <a:latin typeface="Arial" charset="0"/>
                <a:cs typeface="Arial" charset="0"/>
              </a:rPr>
              <a:t>Nonerosive</a:t>
            </a:r>
            <a:r>
              <a:rPr lang="en-US" sz="24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, 2 or more joints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- </a:t>
            </a:r>
            <a:r>
              <a:rPr lang="en-US" sz="2400" dirty="0" err="1" smtClean="0">
                <a:solidFill>
                  <a:srgbClr val="FFFFCC"/>
                </a:solidFill>
                <a:latin typeface="Arial" charset="0"/>
                <a:cs typeface="Arial" charset="0"/>
              </a:rPr>
              <a:t>Pleuritis</a:t>
            </a:r>
            <a:r>
              <a:rPr lang="en-US" sz="24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OR Pericarditis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-Proteinuria &gt; 0.5gr or &gt;+3 OR 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 cellular casts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- Seizures OR Psychosis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en-US" sz="2400" dirty="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- Hemolytic anemia              OR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 Leukopenia &lt; 4000/ mm</a:t>
            </a:r>
            <a:r>
              <a:rPr lang="en-US" sz="2400" baseline="300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3 </a:t>
            </a:r>
            <a:r>
              <a:rPr lang="en-US" sz="24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 OR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 </a:t>
            </a:r>
            <a:r>
              <a:rPr lang="en-US" sz="2400" dirty="0" err="1" smtClean="0">
                <a:solidFill>
                  <a:srgbClr val="FFFFCC"/>
                </a:solidFill>
                <a:latin typeface="Arial" charset="0"/>
                <a:cs typeface="Arial" charset="0"/>
              </a:rPr>
              <a:t>Lymphopenia</a:t>
            </a:r>
            <a:r>
              <a:rPr lang="en-US" sz="24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&lt;1500/mm</a:t>
            </a:r>
            <a:r>
              <a:rPr lang="en-US" sz="2400" baseline="300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3</a:t>
            </a:r>
            <a:r>
              <a:rPr lang="en-US" sz="2400" baseline="-250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  </a:t>
            </a:r>
            <a:r>
              <a:rPr lang="en-US" sz="24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OR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 Thrombocytopenia &lt; 100.000/mm</a:t>
            </a:r>
            <a:r>
              <a:rPr lang="en-US" sz="2400" baseline="300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3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he-IL" sz="2400" dirty="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en-IN" sz="2400" dirty="0" smtClean="0">
              <a:solidFill>
                <a:srgbClr val="FFFFCC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7920038" cy="865188"/>
          </a:xfrm>
          <a:ln>
            <a:solidFill>
              <a:srgbClr val="FFFFCC"/>
            </a:solidFill>
          </a:ln>
        </p:spPr>
        <p:txBody>
          <a:bodyPr>
            <a:normAutofit fontScale="90000"/>
          </a:bodyPr>
          <a:lstStyle/>
          <a:p>
            <a:r>
              <a:rPr lang="en-US" sz="3200" smtClean="0">
                <a:solidFill>
                  <a:srgbClr val="FFFF00"/>
                </a:solidFill>
                <a:latin typeface="Arial" charset="0"/>
                <a:cs typeface="Arial" charset="0"/>
              </a:rPr>
              <a:t>Classification criteria</a:t>
            </a:r>
            <a:r>
              <a:rPr lang="he-IL" sz="3200" smtClean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en-US" sz="3200" smtClean="0">
                <a:solidFill>
                  <a:srgbClr val="FFFF00"/>
                </a:solidFill>
                <a:latin typeface="Arial" charset="0"/>
                <a:cs typeface="Arial" charset="0"/>
              </a:rPr>
              <a:t>of SLE</a:t>
            </a:r>
            <a:r>
              <a:rPr lang="en-US" sz="2000" b="1" smtClean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br>
              <a:rPr lang="en-US" sz="2000" b="1" smtClean="0">
                <a:solidFill>
                  <a:srgbClr val="FFFF00"/>
                </a:solidFill>
                <a:latin typeface="Arial" charset="0"/>
                <a:cs typeface="Arial" charset="0"/>
              </a:rPr>
            </a:br>
            <a:endParaRPr lang="en-US" sz="2000" b="1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20992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323850" y="1484313"/>
            <a:ext cx="3811588" cy="3455987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u="sng" smtClean="0">
                <a:solidFill>
                  <a:srgbClr val="FFFFCC"/>
                </a:solidFill>
                <a:latin typeface="Arial" charset="0"/>
                <a:cs typeface="Arial" charset="0"/>
              </a:rPr>
              <a:t>Criterion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10. Immunologic disorder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11. Anti-nuclear antibody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smtClean="0">
              <a:solidFill>
                <a:srgbClr val="FFFFCC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smtClean="0">
              <a:solidFill>
                <a:srgbClr val="FFFFCC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he-IL" sz="2400" smtClean="0">
              <a:solidFill>
                <a:srgbClr val="FFFFCC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IN" sz="2400" smtClean="0">
              <a:solidFill>
                <a:srgbClr val="FFFFCC"/>
              </a:solidFill>
            </a:endParaRPr>
          </a:p>
        </p:txBody>
      </p:sp>
      <p:sp>
        <p:nvSpPr>
          <p:cNvPr id="209926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140200" y="1557338"/>
            <a:ext cx="4533900" cy="4103687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u="sng" smtClean="0">
                <a:solidFill>
                  <a:srgbClr val="FFFFCC"/>
                </a:solidFill>
                <a:latin typeface="Arial" charset="0"/>
                <a:cs typeface="Arial" charset="0"/>
              </a:rPr>
              <a:t>Definition</a:t>
            </a:r>
            <a:endParaRPr lang="en-US" sz="24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-  anti-dsDNA     OR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-  anti- Sm          OR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-  false positive VDRL /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   anti-phospholipid antibody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Abnormal titer of ANA in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absence of drugs known to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cause DIL</a:t>
            </a:r>
          </a:p>
        </p:txBody>
      </p:sp>
      <p:sp>
        <p:nvSpPr>
          <p:cNvPr id="209927" name="Text Box 7"/>
          <p:cNvSpPr txBox="1">
            <a:spLocks noChangeArrowheads="1"/>
          </p:cNvSpPr>
          <p:nvPr/>
        </p:nvSpPr>
        <p:spPr bwMode="auto">
          <a:xfrm>
            <a:off x="539750" y="5876925"/>
            <a:ext cx="5862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99CCFF"/>
                </a:solidFill>
                <a:latin typeface="Arial" charset="0"/>
                <a:cs typeface="Arial" charset="0"/>
              </a:rPr>
              <a:t>For diagnosis: any 4 of 11 criteria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Management of SLE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772400" cy="936625"/>
          </a:xfrm>
          <a:ln>
            <a:solidFill>
              <a:srgbClr val="FFFFCC"/>
            </a:solidFill>
          </a:ln>
        </p:spPr>
        <p:txBody>
          <a:bodyPr/>
          <a:lstStyle/>
          <a:p>
            <a:r>
              <a:rPr lang="en-US" altLang="he-IL" sz="3200" smtClean="0">
                <a:solidFill>
                  <a:srgbClr val="FFFF00"/>
                </a:solidFill>
                <a:latin typeface="Arial" charset="0"/>
                <a:cs typeface="Arial" charset="0"/>
              </a:rPr>
              <a:t>The Challenge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Treat Active Lupus</a:t>
            </a:r>
          </a:p>
          <a:p>
            <a:endParaRPr lang="en-US" altLang="he-IL" sz="28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Prevent Damage from:</a:t>
            </a:r>
          </a:p>
          <a:p>
            <a:pPr>
              <a:buFontTx/>
              <a:buNone/>
            </a:pPr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     - Active lupus</a:t>
            </a:r>
          </a:p>
          <a:p>
            <a:pPr>
              <a:buFontTx/>
              <a:buNone/>
            </a:pPr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     - Corticosteroids</a:t>
            </a:r>
          </a:p>
          <a:p>
            <a:pPr>
              <a:buFontTx/>
              <a:buNone/>
            </a:pPr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     - Immunosuppressive agents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  <a:ln>
            <a:solidFill>
              <a:srgbClr val="FFFFCC"/>
            </a:solidFill>
          </a:ln>
        </p:spPr>
        <p:txBody>
          <a:bodyPr/>
          <a:lstStyle/>
          <a:p>
            <a:r>
              <a:rPr lang="en-US" altLang="he-IL" sz="3200" smtClean="0">
                <a:solidFill>
                  <a:srgbClr val="FFFF00"/>
                </a:solidFill>
                <a:latin typeface="Arial" charset="0"/>
                <a:cs typeface="Arial" charset="0"/>
              </a:rPr>
              <a:t>Treatment  of active SLE</a:t>
            </a:r>
            <a:r>
              <a:rPr lang="en-US" altLang="he-IL" sz="4800" smtClean="0">
                <a:solidFill>
                  <a:srgbClr val="FFFF00"/>
                </a:solidFill>
                <a:latin typeface="Arial" charset="0"/>
                <a:cs typeface="Arial" charset="0"/>
              </a:rPr>
              <a:t/>
            </a:r>
            <a:br>
              <a:rPr lang="en-US" altLang="he-IL" sz="4800" smtClean="0">
                <a:solidFill>
                  <a:srgbClr val="FFFF00"/>
                </a:solidFill>
                <a:latin typeface="Arial" charset="0"/>
                <a:cs typeface="Arial" charset="0"/>
              </a:rPr>
            </a:br>
            <a:r>
              <a:rPr lang="en-US" altLang="he-IL" sz="2800" smtClean="0">
                <a:solidFill>
                  <a:srgbClr val="FFFF00"/>
                </a:solidFill>
                <a:latin typeface="Arial" charset="0"/>
                <a:cs typeface="Arial" charset="0"/>
              </a:rPr>
              <a:t>Organ System Approach</a:t>
            </a:r>
            <a:endParaRPr lang="en-US" sz="2800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257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u="sng" smtClean="0">
                <a:solidFill>
                  <a:srgbClr val="FFFFCC"/>
                </a:solidFill>
                <a:latin typeface="Arial" charset="0"/>
                <a:cs typeface="Arial" charset="0"/>
              </a:rPr>
              <a:t>Use the drug with the:</a:t>
            </a:r>
          </a:p>
          <a:p>
            <a:pPr>
              <a:buFontTx/>
              <a:buNone/>
            </a:pPr>
            <a:r>
              <a:rPr lang="en-US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     - </a:t>
            </a:r>
            <a:r>
              <a:rPr lang="en-US" sz="2800" smtClean="0">
                <a:solidFill>
                  <a:srgbClr val="FFFF66"/>
                </a:solidFill>
                <a:latin typeface="Arial" charset="0"/>
                <a:cs typeface="Arial" charset="0"/>
              </a:rPr>
              <a:t>Least</a:t>
            </a:r>
            <a:r>
              <a:rPr lang="en-US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 side effects </a:t>
            </a:r>
          </a:p>
          <a:p>
            <a:pPr>
              <a:buFontTx/>
              <a:buNone/>
            </a:pPr>
            <a:r>
              <a:rPr lang="en-US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     - </a:t>
            </a:r>
            <a:r>
              <a:rPr lang="en-US" sz="2800" smtClean="0">
                <a:solidFill>
                  <a:srgbClr val="FFFF66"/>
                </a:solidFill>
                <a:latin typeface="Arial" charset="0"/>
                <a:cs typeface="Arial" charset="0"/>
              </a:rPr>
              <a:t>Lowest dose</a:t>
            </a:r>
            <a:r>
              <a:rPr lang="en-US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 to control disease</a:t>
            </a:r>
          </a:p>
          <a:p>
            <a:pPr>
              <a:buFontTx/>
              <a:buNone/>
            </a:pPr>
            <a:r>
              <a:rPr lang="en-US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     - </a:t>
            </a:r>
            <a:r>
              <a:rPr lang="en-US" sz="2800" smtClean="0">
                <a:solidFill>
                  <a:srgbClr val="FFFF66"/>
                </a:solidFill>
                <a:latin typeface="Arial" charset="0"/>
                <a:cs typeface="Arial" charset="0"/>
              </a:rPr>
              <a:t>Long term</a:t>
            </a:r>
            <a:r>
              <a:rPr lang="en-US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 damage prevention</a:t>
            </a:r>
          </a:p>
          <a:p>
            <a:pPr>
              <a:buFontTx/>
              <a:buNone/>
            </a:pPr>
            <a:endParaRPr lang="en-US" sz="28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r>
              <a:rPr lang="en-US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Mild disease: Avoid Steroids</a:t>
            </a:r>
          </a:p>
          <a:p>
            <a:r>
              <a:rPr lang="en-US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Severe disease: Aggressive treatment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7772400" cy="792163"/>
          </a:xfrm>
          <a:ln>
            <a:solidFill>
              <a:srgbClr val="FFFFCC"/>
            </a:solidFill>
          </a:ln>
        </p:spPr>
        <p:txBody>
          <a:bodyPr/>
          <a:lstStyle/>
          <a:p>
            <a:r>
              <a:rPr lang="en-US" sz="3200" smtClean="0">
                <a:solidFill>
                  <a:srgbClr val="FFFF00"/>
                </a:solidFill>
                <a:latin typeface="Arial" charset="0"/>
                <a:cs typeface="Arial" charset="0"/>
              </a:rPr>
              <a:t>Treatments for SLE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196975"/>
            <a:ext cx="7772400" cy="518477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NSAIDs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Corticosteroids</a:t>
            </a:r>
          </a:p>
          <a:p>
            <a:pPr>
              <a:lnSpc>
                <a:spcPct val="80000"/>
              </a:lnSpc>
            </a:pPr>
            <a:r>
              <a:rPr lang="en-US" sz="2600" dirty="0" err="1" smtClean="0">
                <a:solidFill>
                  <a:srgbClr val="FFFF66"/>
                </a:solidFill>
                <a:latin typeface="Arial" charset="0"/>
                <a:cs typeface="Arial" charset="0"/>
              </a:rPr>
              <a:t>Hydroxychloroquine</a:t>
            </a:r>
            <a:endParaRPr lang="en-US" sz="2600" dirty="0" smtClean="0">
              <a:solidFill>
                <a:srgbClr val="FFFF66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600" dirty="0" err="1" smtClean="0">
                <a:solidFill>
                  <a:srgbClr val="FFFF66"/>
                </a:solidFill>
                <a:latin typeface="Arial" charset="0"/>
                <a:cs typeface="Arial" charset="0"/>
              </a:rPr>
              <a:t>Chloroquine</a:t>
            </a:r>
            <a:r>
              <a:rPr lang="en-US" sz="2600" dirty="0" smtClean="0">
                <a:solidFill>
                  <a:srgbClr val="FFFF66"/>
                </a:solidFill>
                <a:latin typeface="Arial" charset="0"/>
                <a:cs typeface="Arial" charset="0"/>
              </a:rPr>
              <a:t>                          </a:t>
            </a:r>
            <a:r>
              <a:rPr lang="en-US" sz="2600" dirty="0" err="1" smtClean="0">
                <a:solidFill>
                  <a:srgbClr val="FFFF66"/>
                </a:solidFill>
                <a:latin typeface="Arial" charset="0"/>
                <a:cs typeface="Arial" charset="0"/>
              </a:rPr>
              <a:t>Antimalarials</a:t>
            </a:r>
            <a:endParaRPr lang="en-US" sz="2600" dirty="0" smtClean="0">
              <a:solidFill>
                <a:srgbClr val="FFFF66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600" dirty="0" smtClean="0">
              <a:solidFill>
                <a:srgbClr val="FFFF66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Methotrexate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Azathioprine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Cyclophosphamide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Cyclosporine</a:t>
            </a:r>
          </a:p>
          <a:p>
            <a:pPr>
              <a:lnSpc>
                <a:spcPct val="80000"/>
              </a:lnSpc>
            </a:pPr>
            <a:r>
              <a:rPr lang="en-US" sz="2600" dirty="0" err="1" smtClean="0">
                <a:solidFill>
                  <a:srgbClr val="FFFFCC"/>
                </a:solidFill>
                <a:latin typeface="Arial" charset="0"/>
                <a:cs typeface="Arial" charset="0"/>
              </a:rPr>
              <a:t>Mycophenolate</a:t>
            </a:r>
            <a:r>
              <a:rPr lang="en-US" sz="26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  <a:latin typeface="Arial" charset="0"/>
                <a:cs typeface="Arial" charset="0"/>
              </a:rPr>
              <a:t>Mofetil</a:t>
            </a:r>
            <a:r>
              <a:rPr lang="en-US" sz="26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(</a:t>
            </a:r>
            <a:r>
              <a:rPr lang="en-US" sz="2600" dirty="0" err="1" smtClean="0">
                <a:solidFill>
                  <a:srgbClr val="FFFFCC"/>
                </a:solidFill>
                <a:latin typeface="Arial" charset="0"/>
                <a:cs typeface="Arial" charset="0"/>
              </a:rPr>
              <a:t>Cellcept</a:t>
            </a:r>
            <a:r>
              <a:rPr lang="en-US" sz="26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600" dirty="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IVIG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Thalidomide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600" dirty="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600" dirty="0" smtClean="0">
              <a:solidFill>
                <a:srgbClr val="FFFFCC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765646"/>
            <a:ext cx="7916863" cy="719138"/>
          </a:xfrm>
          <a:ln>
            <a:solidFill>
              <a:srgbClr val="FFFFCC"/>
            </a:solidFill>
          </a:ln>
        </p:spPr>
        <p:txBody>
          <a:bodyPr/>
          <a:lstStyle/>
          <a:p>
            <a:r>
              <a:rPr lang="en-US" altLang="he-IL" sz="3200" smtClean="0">
                <a:solidFill>
                  <a:srgbClr val="FFFFCC"/>
                </a:solidFill>
                <a:latin typeface="Arial" charset="0"/>
                <a:cs typeface="Arial" charset="0"/>
              </a:rPr>
              <a:t>Importance of Sex hormones</a:t>
            </a:r>
            <a:r>
              <a:rPr lang="en-US" altLang="he-IL" sz="3200" smtClean="0">
                <a:solidFill>
                  <a:srgbClr val="FFFFCC"/>
                </a:solidFill>
              </a:rPr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700808"/>
            <a:ext cx="7772400" cy="4248472"/>
          </a:xfrm>
        </p:spPr>
        <p:txBody>
          <a:bodyPr/>
          <a:lstStyle/>
          <a:p>
            <a:r>
              <a:rPr lang="en-US" altLang="en-US" sz="26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Female predominance (9:1)</a:t>
            </a:r>
          </a:p>
          <a:p>
            <a:pPr>
              <a:buFontTx/>
              <a:buNone/>
            </a:pPr>
            <a:endParaRPr lang="en-US" altLang="en-US" sz="2600" dirty="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r>
              <a:rPr lang="en-US" altLang="he-IL" sz="26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disease activity during menstrual period</a:t>
            </a:r>
          </a:p>
          <a:p>
            <a:endParaRPr lang="en-US" altLang="he-IL" sz="2600" dirty="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r>
              <a:rPr lang="en-US" altLang="he-IL" sz="26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increased disease activity in pregnancy</a:t>
            </a:r>
          </a:p>
          <a:p>
            <a:endParaRPr lang="en-US" altLang="he-IL" sz="2600" dirty="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r>
              <a:rPr lang="en-US" altLang="he-IL" sz="26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flares with oral contraceptive therapy</a:t>
            </a:r>
          </a:p>
          <a:p>
            <a:endParaRPr lang="en-US" altLang="he-IL" sz="2600" dirty="0" smtClean="0">
              <a:solidFill>
                <a:srgbClr val="FFFFCC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700963" cy="504825"/>
          </a:xfrm>
          <a:ln>
            <a:solidFill>
              <a:srgbClr val="FFFFCC"/>
            </a:solidFill>
          </a:ln>
        </p:spPr>
        <p:txBody>
          <a:bodyPr>
            <a:normAutofit fontScale="90000"/>
          </a:bodyPr>
          <a:lstStyle/>
          <a:p>
            <a:r>
              <a:rPr lang="en-US" sz="3200" smtClean="0">
                <a:solidFill>
                  <a:srgbClr val="FFFF00"/>
                </a:solidFill>
                <a:latin typeface="Arial" charset="0"/>
                <a:cs typeface="Arial" charset="0"/>
              </a:rPr>
              <a:t>Corticosteroids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125215"/>
            <a:ext cx="8062912" cy="5472137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6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Effective for the suppression of all SLE manifestations</a:t>
            </a:r>
            <a:endParaRPr lang="he-IL" sz="2600" dirty="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sz="2600" dirty="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NOT</a:t>
            </a:r>
            <a:r>
              <a:rPr lang="he-IL" sz="26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 </a:t>
            </a:r>
            <a:r>
              <a:rPr lang="en-US" sz="26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justified for Arthritis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600" dirty="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Moderate doses (20-30mg/d) sufficient for:                        </a:t>
            </a:r>
            <a:r>
              <a:rPr lang="en-US" sz="2600" dirty="0" err="1" smtClean="0">
                <a:solidFill>
                  <a:srgbClr val="FFFFCC"/>
                </a:solidFill>
                <a:latin typeface="Arial" charset="0"/>
                <a:cs typeface="Arial" charset="0"/>
              </a:rPr>
              <a:t>pleuritis</a:t>
            </a:r>
            <a:r>
              <a:rPr lang="en-US" sz="26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/</a:t>
            </a:r>
            <a:r>
              <a:rPr lang="en-US" sz="2600" dirty="0" err="1" smtClean="0">
                <a:solidFill>
                  <a:srgbClr val="FFFFCC"/>
                </a:solidFill>
                <a:latin typeface="Arial" charset="0"/>
                <a:cs typeface="Arial" charset="0"/>
              </a:rPr>
              <a:t>pericarditis</a:t>
            </a:r>
            <a:endParaRPr lang="en-US" sz="2600" dirty="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sz="2600" dirty="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High doses (1mg/kg) required for: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6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   Nephritis, CNS disease, Severe hemolytic anemia or thrombocytopenia</a:t>
            </a:r>
          </a:p>
          <a:p>
            <a:pPr>
              <a:lnSpc>
                <a:spcPct val="90000"/>
              </a:lnSpc>
            </a:pPr>
            <a:endParaRPr lang="en-US" sz="2600" dirty="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IV pulse 1g </a:t>
            </a:r>
            <a:r>
              <a:rPr lang="en-US" sz="2600" dirty="0" err="1" smtClean="0">
                <a:solidFill>
                  <a:srgbClr val="FFFFCC"/>
                </a:solidFill>
                <a:latin typeface="Arial" charset="0"/>
                <a:cs typeface="Arial" charset="0"/>
              </a:rPr>
              <a:t>methylprednisolone</a:t>
            </a:r>
            <a:r>
              <a:rPr lang="en-US" sz="26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sometimes used for refractory nephritis or life threatening disease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549275"/>
            <a:ext cx="7627938" cy="927100"/>
          </a:xfrm>
          <a:ln>
            <a:solidFill>
              <a:srgbClr val="FFFFCC"/>
            </a:solidFill>
          </a:ln>
        </p:spPr>
        <p:txBody>
          <a:bodyPr/>
          <a:lstStyle/>
          <a:p>
            <a:r>
              <a:rPr lang="en-US" altLang="he-IL" sz="32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Corticosteroids- side effects: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Avascular Necrosis of Bone</a:t>
            </a:r>
          </a:p>
          <a:p>
            <a:pPr>
              <a:lnSpc>
                <a:spcPct val="80000"/>
              </a:lnSpc>
            </a:pPr>
            <a:endParaRPr lang="en-US" altLang="he-IL" sz="28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Osteoporosis with Fracture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he-IL" sz="28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Hypertension, Hyperglycemia</a:t>
            </a:r>
          </a:p>
          <a:p>
            <a:pPr>
              <a:lnSpc>
                <a:spcPct val="80000"/>
              </a:lnSpc>
            </a:pPr>
            <a:endParaRPr lang="en-US" altLang="he-IL" sz="28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Premature Atherosclerosis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he-IL" sz="28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Quality of life:                            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    Weight, Cushingoid Habitus, Mood changes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  <a:ln>
            <a:solidFill>
              <a:srgbClr val="FFFFCC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Anti-</a:t>
            </a:r>
            <a:r>
              <a:rPr lang="en-US" sz="3200" dirty="0" err="1" smtClean="0">
                <a:solidFill>
                  <a:srgbClr val="FFFF00"/>
                </a:solidFill>
                <a:latin typeface="Arial" charset="0"/>
                <a:cs typeface="Arial" charset="0"/>
              </a:rPr>
              <a:t>Malarials</a:t>
            </a:r>
            <a:r>
              <a:rPr lang="en-US" sz="32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/>
            </a:r>
            <a:br>
              <a:rPr lang="en-US" sz="3200" dirty="0" smtClean="0">
                <a:solidFill>
                  <a:srgbClr val="FFFFCC"/>
                </a:solidFill>
                <a:latin typeface="Arial" charset="0"/>
                <a:cs typeface="Arial" charset="0"/>
              </a:rPr>
            </a:br>
            <a:r>
              <a:rPr lang="en-US" sz="2400" dirty="0" err="1" smtClean="0">
                <a:solidFill>
                  <a:srgbClr val="FFFFCC"/>
                </a:solidFill>
                <a:latin typeface="Arial" charset="0"/>
                <a:cs typeface="Arial" charset="0"/>
              </a:rPr>
              <a:t>Hydroxychloroquine</a:t>
            </a:r>
            <a:r>
              <a:rPr lang="en-US" sz="24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, </a:t>
            </a:r>
            <a:r>
              <a:rPr lang="en-US" sz="2400" dirty="0" err="1" smtClean="0">
                <a:solidFill>
                  <a:srgbClr val="FFFFCC"/>
                </a:solidFill>
                <a:latin typeface="Arial" charset="0"/>
                <a:cs typeface="Arial" charset="0"/>
              </a:rPr>
              <a:t>Chloroquine</a:t>
            </a:r>
            <a:r>
              <a:rPr lang="en-US" sz="24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, </a:t>
            </a:r>
            <a:r>
              <a:rPr lang="en-US" sz="2400" dirty="0" err="1" smtClean="0">
                <a:solidFill>
                  <a:srgbClr val="FFFFCC"/>
                </a:solidFill>
                <a:latin typeface="Arial" charset="0"/>
                <a:cs typeface="Arial" charset="0"/>
              </a:rPr>
              <a:t>Quinacrine</a:t>
            </a:r>
            <a:endParaRPr lang="en-US" sz="2400" dirty="0" smtClean="0">
              <a:solidFill>
                <a:srgbClr val="FFFFCC"/>
              </a:solidFill>
              <a:latin typeface="Arial" charset="0"/>
              <a:cs typeface="Arial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00213"/>
            <a:ext cx="7772400" cy="4681537"/>
          </a:xfrm>
        </p:spPr>
        <p:txBody>
          <a:bodyPr/>
          <a:lstStyle/>
          <a:p>
            <a:r>
              <a:rPr lang="en-US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Effective for the treatment of : </a:t>
            </a:r>
          </a:p>
          <a:p>
            <a:pPr>
              <a:buFontTx/>
              <a:buNone/>
            </a:pPr>
            <a:r>
              <a:rPr lang="en-US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   Fatigue, Arthritis, Skin disease</a:t>
            </a:r>
          </a:p>
          <a:p>
            <a:pPr>
              <a:buFontTx/>
              <a:buNone/>
            </a:pPr>
            <a:endParaRPr lang="en-US" sz="28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r>
              <a:rPr lang="en-US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Prevents SLE flares </a:t>
            </a:r>
          </a:p>
          <a:p>
            <a:endParaRPr lang="en-US" sz="28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r>
              <a:rPr lang="en-US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Lowers cholesterol levels</a:t>
            </a:r>
          </a:p>
          <a:p>
            <a:endParaRPr lang="en-US" sz="28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r>
              <a:rPr lang="en-US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Anti-aggregant effect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772400" cy="792162"/>
          </a:xfrm>
          <a:ln>
            <a:solidFill>
              <a:srgbClr val="FFFFCC"/>
            </a:solidFill>
          </a:ln>
        </p:spPr>
        <p:txBody>
          <a:bodyPr/>
          <a:lstStyle/>
          <a:p>
            <a:r>
              <a:rPr lang="en-US" sz="3200" smtClean="0">
                <a:solidFill>
                  <a:srgbClr val="FFFF00"/>
                </a:solidFill>
                <a:latin typeface="Arial" charset="0"/>
                <a:cs typeface="Arial" charset="0"/>
              </a:rPr>
              <a:t>Methotrexate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May be effective as a steroid sparing agent in the treatment of:</a:t>
            </a:r>
          </a:p>
          <a:p>
            <a:endParaRPr lang="en-US" sz="28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en-US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    - arthritis</a:t>
            </a:r>
          </a:p>
          <a:p>
            <a:pPr>
              <a:buFontTx/>
              <a:buNone/>
            </a:pPr>
            <a:endParaRPr lang="en-US" sz="28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en-US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    - skin disease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5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497887" cy="1143000"/>
          </a:xfrm>
          <a:ln>
            <a:solidFill>
              <a:srgbClr val="FFFFCC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Immunosuppressive agents</a:t>
            </a:r>
            <a:r>
              <a:rPr lang="en-US" sz="3200" dirty="0" smtClean="0">
                <a:solidFill>
                  <a:srgbClr val="FFFF66"/>
                </a:solidFill>
                <a:latin typeface="Arial" charset="0"/>
                <a:cs typeface="Arial" charset="0"/>
              </a:rPr>
              <a:t/>
            </a:r>
            <a:br>
              <a:rPr lang="en-US" sz="3200" dirty="0" smtClean="0">
                <a:solidFill>
                  <a:srgbClr val="FFFF66"/>
                </a:solidFill>
                <a:latin typeface="Arial" charset="0"/>
                <a:cs typeface="Arial" charset="0"/>
              </a:rPr>
            </a:br>
            <a:r>
              <a:rPr lang="en-US" sz="24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Azathioprine, Cyclophosphamide, Cyclosporine, MMF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033588"/>
            <a:ext cx="8640763" cy="4824412"/>
          </a:xfrm>
        </p:spPr>
        <p:txBody>
          <a:bodyPr>
            <a:normAutofit lnSpcReduction="10000"/>
          </a:bodyPr>
          <a:lstStyle/>
          <a:p>
            <a:r>
              <a:rPr lang="en-US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Used mainly for nephritis</a:t>
            </a:r>
          </a:p>
          <a:p>
            <a:pPr>
              <a:buFontTx/>
              <a:buNone/>
            </a:pPr>
            <a:endParaRPr lang="en-US" sz="28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r>
              <a:rPr lang="en-US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May be used for major organ involvement</a:t>
            </a:r>
          </a:p>
          <a:p>
            <a:pPr>
              <a:buFontTx/>
              <a:buNone/>
            </a:pPr>
            <a:endParaRPr lang="en-US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en-US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  -</a:t>
            </a:r>
            <a:r>
              <a:rPr lang="en-US" smtClean="0">
                <a:solidFill>
                  <a:srgbClr val="FFFFCC"/>
                </a:solidFill>
                <a:latin typeface="Arial" charset="0"/>
                <a:cs typeface="Arial" charset="0"/>
              </a:rPr>
              <a:t>  </a:t>
            </a:r>
            <a:r>
              <a:rPr lang="en-US" sz="2400" u="sng" smtClean="0">
                <a:solidFill>
                  <a:srgbClr val="FFFFCC"/>
                </a:solidFill>
                <a:latin typeface="Arial" charset="0"/>
                <a:cs typeface="Arial" charset="0"/>
              </a:rPr>
              <a:t>Azathioprine</a:t>
            </a:r>
            <a:r>
              <a:rPr lang="en-US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: P.O. 2-3mg\kg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  -  </a:t>
            </a:r>
            <a:r>
              <a:rPr lang="en-US" sz="2400" u="sng" smtClean="0">
                <a:solidFill>
                  <a:srgbClr val="FFFFCC"/>
                </a:solidFill>
                <a:latin typeface="Arial" charset="0"/>
                <a:cs typeface="Arial" charset="0"/>
              </a:rPr>
              <a:t>Cyclophosphamide</a:t>
            </a:r>
            <a:r>
              <a:rPr lang="en-US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 : 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     IV pulses 0.5-1.0gr/m</a:t>
            </a:r>
            <a:r>
              <a:rPr lang="en-US" sz="2400" baseline="30000" smtClean="0">
                <a:solidFill>
                  <a:srgbClr val="FFFFCC"/>
                </a:solidFill>
                <a:latin typeface="Arial" charset="0"/>
                <a:cs typeface="Arial" charset="0"/>
              </a:rPr>
              <a:t>2</a:t>
            </a:r>
            <a:r>
              <a:rPr lang="en-US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 q month   than q3 months for 2-3 yrs 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 -  </a:t>
            </a:r>
            <a:r>
              <a:rPr lang="en-US" sz="2400" u="sng" smtClean="0">
                <a:solidFill>
                  <a:srgbClr val="FFFFCC"/>
                </a:solidFill>
                <a:latin typeface="Arial" charset="0"/>
                <a:cs typeface="Arial" charset="0"/>
              </a:rPr>
              <a:t>Cyclosporine:</a:t>
            </a:r>
            <a:r>
              <a:rPr lang="en-US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 P.O. 1-3mg\kg\d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 -  </a:t>
            </a:r>
            <a:r>
              <a:rPr lang="en-US" sz="2400" u="sng" smtClean="0">
                <a:solidFill>
                  <a:srgbClr val="FFFFCC"/>
                </a:solidFill>
                <a:latin typeface="Arial" charset="0"/>
                <a:cs typeface="Arial" charset="0"/>
              </a:rPr>
              <a:t>Mycophenolate Mofetil</a:t>
            </a:r>
            <a:r>
              <a:rPr lang="en-US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 (Cellcept) : P.O. 1-3gr\d</a:t>
            </a:r>
            <a:endParaRPr lang="en-US" sz="2400" i="1" smtClean="0">
              <a:solidFill>
                <a:srgbClr val="FFFFCC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863600"/>
          </a:xfrm>
          <a:ln>
            <a:solidFill>
              <a:srgbClr val="FFFFCC"/>
            </a:solidFill>
          </a:ln>
        </p:spPr>
        <p:txBody>
          <a:bodyPr/>
          <a:lstStyle/>
          <a:p>
            <a:r>
              <a:rPr lang="en-US" altLang="he-IL" sz="3200" smtClean="0">
                <a:solidFill>
                  <a:srgbClr val="FFFF00"/>
                </a:solidFill>
                <a:latin typeface="Arial" charset="0"/>
                <a:cs typeface="Arial" charset="0"/>
              </a:rPr>
              <a:t>Treatment of Lupus Nephritis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12875"/>
            <a:ext cx="7772400" cy="4968875"/>
          </a:xfrm>
        </p:spPr>
        <p:txBody>
          <a:bodyPr/>
          <a:lstStyle/>
          <a:p>
            <a:r>
              <a:rPr lang="en-US" altLang="he-IL" sz="2800" u="sng" dirty="0" smtClean="0">
                <a:solidFill>
                  <a:srgbClr val="FFFF66"/>
                </a:solidFill>
                <a:latin typeface="Arial" charset="0"/>
                <a:cs typeface="Arial" charset="0"/>
              </a:rPr>
              <a:t>Induction</a:t>
            </a:r>
            <a:r>
              <a:rPr lang="en-US" altLang="he-IL" sz="2800" dirty="0" smtClean="0">
                <a:solidFill>
                  <a:srgbClr val="FFFF66"/>
                </a:solidFill>
                <a:latin typeface="Arial" charset="0"/>
                <a:cs typeface="Arial" charset="0"/>
              </a:rPr>
              <a:t>:</a:t>
            </a:r>
            <a:r>
              <a:rPr lang="en-US" altLang="he-IL" sz="2800" b="1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                                                                    -</a:t>
            </a:r>
            <a:r>
              <a:rPr lang="en-US" altLang="he-IL" sz="2800" b="1" dirty="0" smtClean="0">
                <a:solidFill>
                  <a:srgbClr val="99CCFF"/>
                </a:solidFill>
                <a:latin typeface="Arial" charset="0"/>
                <a:cs typeface="Arial" charset="0"/>
              </a:rPr>
              <a:t> </a:t>
            </a:r>
            <a:r>
              <a:rPr lang="en-US" altLang="he-IL" sz="2800" dirty="0" smtClean="0">
                <a:solidFill>
                  <a:srgbClr val="99CCFF"/>
                </a:solidFill>
                <a:latin typeface="Arial" charset="0"/>
                <a:cs typeface="Arial" charset="0"/>
              </a:rPr>
              <a:t>Corticosteroids</a:t>
            </a:r>
            <a:r>
              <a:rPr lang="en-US" altLang="he-IL" sz="28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                                                         - </a:t>
            </a:r>
            <a:r>
              <a:rPr lang="en-US" altLang="he-IL" sz="2800" dirty="0" smtClean="0">
                <a:solidFill>
                  <a:srgbClr val="99CCFF"/>
                </a:solidFill>
                <a:latin typeface="Arial" charset="0"/>
                <a:cs typeface="Arial" charset="0"/>
              </a:rPr>
              <a:t>IV </a:t>
            </a:r>
            <a:r>
              <a:rPr lang="en-US" altLang="he-IL" sz="2800" dirty="0" err="1" smtClean="0">
                <a:solidFill>
                  <a:srgbClr val="99CCFF"/>
                </a:solidFill>
                <a:latin typeface="Arial" charset="0"/>
                <a:cs typeface="Arial" charset="0"/>
              </a:rPr>
              <a:t>Cyclophosphamide</a:t>
            </a:r>
            <a:r>
              <a:rPr lang="en-US" altLang="he-IL" sz="2800" dirty="0" smtClean="0">
                <a:solidFill>
                  <a:srgbClr val="99CCFF"/>
                </a:solidFill>
                <a:latin typeface="Arial" charset="0"/>
                <a:cs typeface="Arial" charset="0"/>
              </a:rPr>
              <a:t> \ q month</a:t>
            </a:r>
          </a:p>
          <a:p>
            <a:pPr>
              <a:buFontTx/>
              <a:buNone/>
            </a:pPr>
            <a:r>
              <a:rPr lang="en-US" altLang="he-IL" sz="2800" dirty="0" smtClean="0">
                <a:solidFill>
                  <a:srgbClr val="99CCFF"/>
                </a:solidFill>
                <a:latin typeface="Arial" charset="0"/>
                <a:cs typeface="Arial" charset="0"/>
              </a:rPr>
              <a:t>   </a:t>
            </a:r>
            <a:r>
              <a:rPr lang="en-US" altLang="he-IL" sz="28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- </a:t>
            </a:r>
            <a:r>
              <a:rPr lang="en-US" altLang="he-IL" sz="2800" dirty="0" err="1" smtClean="0">
                <a:solidFill>
                  <a:srgbClr val="FFFFCC"/>
                </a:solidFill>
                <a:latin typeface="Arial" charset="0"/>
                <a:cs typeface="Arial" charset="0"/>
              </a:rPr>
              <a:t>Mycophenolate</a:t>
            </a:r>
            <a:r>
              <a:rPr lang="en-US" altLang="he-IL" sz="28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</a:t>
            </a:r>
            <a:r>
              <a:rPr lang="en-US" altLang="he-IL" sz="2800" dirty="0" err="1" smtClean="0">
                <a:solidFill>
                  <a:srgbClr val="FFFFCC"/>
                </a:solidFill>
                <a:latin typeface="Arial" charset="0"/>
                <a:cs typeface="Arial" charset="0"/>
              </a:rPr>
              <a:t>Mofetil</a:t>
            </a:r>
            <a:r>
              <a:rPr lang="en-US" altLang="he-IL" sz="28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 (</a:t>
            </a:r>
            <a:r>
              <a:rPr lang="en-US" altLang="he-IL" sz="2800" dirty="0" err="1" smtClean="0">
                <a:solidFill>
                  <a:srgbClr val="FFFFCC"/>
                </a:solidFill>
                <a:latin typeface="Arial" charset="0"/>
                <a:cs typeface="Arial" charset="0"/>
              </a:rPr>
              <a:t>Cellcept</a:t>
            </a:r>
            <a:r>
              <a:rPr lang="en-US" altLang="he-IL" sz="28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) ? </a:t>
            </a:r>
          </a:p>
          <a:p>
            <a:pPr>
              <a:buFontTx/>
              <a:buNone/>
            </a:pPr>
            <a:endParaRPr lang="en-US" altLang="he-IL" sz="2800" b="1" u="sng" dirty="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r>
              <a:rPr lang="en-US" altLang="he-IL" sz="2800" u="sng" dirty="0" smtClean="0">
                <a:solidFill>
                  <a:srgbClr val="FFFF66"/>
                </a:solidFill>
                <a:latin typeface="Arial" charset="0"/>
                <a:cs typeface="Arial" charset="0"/>
              </a:rPr>
              <a:t>Maintenance:</a:t>
            </a:r>
            <a:r>
              <a:rPr lang="en-US" altLang="he-IL" sz="2800" dirty="0" smtClean="0">
                <a:solidFill>
                  <a:srgbClr val="FFFF66"/>
                </a:solidFill>
                <a:latin typeface="Arial" charset="0"/>
                <a:cs typeface="Arial" charset="0"/>
              </a:rPr>
              <a:t> </a:t>
            </a:r>
            <a:r>
              <a:rPr lang="en-US" altLang="he-IL" sz="28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                                                           - </a:t>
            </a:r>
            <a:r>
              <a:rPr lang="en-US" altLang="he-IL" sz="2800" dirty="0" smtClean="0">
                <a:solidFill>
                  <a:srgbClr val="99CCFF"/>
                </a:solidFill>
                <a:latin typeface="Arial" charset="0"/>
                <a:cs typeface="Arial" charset="0"/>
              </a:rPr>
              <a:t>IV Cyclophosphamide \ q 3 mo</a:t>
            </a:r>
            <a:r>
              <a:rPr lang="en-US" altLang="he-IL" sz="28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                            - Azathioprine                                                          - </a:t>
            </a:r>
            <a:r>
              <a:rPr lang="en-US" altLang="he-IL" sz="2800" dirty="0" err="1" smtClean="0">
                <a:solidFill>
                  <a:srgbClr val="FFFFCC"/>
                </a:solidFill>
                <a:latin typeface="Arial" charset="0"/>
                <a:cs typeface="Arial" charset="0"/>
              </a:rPr>
              <a:t>Mycophenolate</a:t>
            </a:r>
            <a:r>
              <a:rPr lang="en-US" altLang="he-IL" sz="28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</a:t>
            </a:r>
            <a:r>
              <a:rPr lang="en-US" altLang="he-IL" sz="2800" dirty="0" err="1" smtClean="0">
                <a:solidFill>
                  <a:srgbClr val="FFFFCC"/>
                </a:solidFill>
                <a:latin typeface="Arial" charset="0"/>
                <a:cs typeface="Arial" charset="0"/>
              </a:rPr>
              <a:t>Mofetil</a:t>
            </a:r>
            <a:r>
              <a:rPr lang="en-US" altLang="he-IL" sz="28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</a:t>
            </a:r>
          </a:p>
          <a:p>
            <a:pPr marL="68580" indent="0">
              <a:buNone/>
            </a:pPr>
            <a:r>
              <a:rPr lang="en-US" altLang="he-IL" sz="28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  - Cyclosporine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549275"/>
            <a:ext cx="7307262" cy="792163"/>
          </a:xfrm>
          <a:ln>
            <a:solidFill>
              <a:srgbClr val="FFFFCC"/>
            </a:solidFill>
          </a:ln>
        </p:spPr>
        <p:txBody>
          <a:bodyPr>
            <a:normAutofit/>
          </a:bodyPr>
          <a:lstStyle/>
          <a:p>
            <a:r>
              <a:rPr lang="en-US" altLang="he-IL" sz="3200" smtClean="0">
                <a:solidFill>
                  <a:srgbClr val="FFFF00"/>
                </a:solidFill>
                <a:latin typeface="Arial" charset="0"/>
                <a:cs typeface="Arial" charset="0"/>
              </a:rPr>
              <a:t>Cyclophosphamide side effects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628775"/>
            <a:ext cx="7772400" cy="49704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he-IL" sz="2600" u="sng" smtClean="0">
                <a:solidFill>
                  <a:srgbClr val="FFFF66"/>
                </a:solidFill>
                <a:latin typeface="Arial" charset="0"/>
                <a:cs typeface="Arial" charset="0"/>
              </a:rPr>
              <a:t>Infection</a:t>
            </a:r>
            <a:r>
              <a:rPr lang="en-US" altLang="he-IL" sz="2600" smtClean="0">
                <a:solidFill>
                  <a:srgbClr val="FFFF66"/>
                </a:solidFill>
                <a:latin typeface="Arial" charset="0"/>
                <a:cs typeface="Arial" charset="0"/>
              </a:rPr>
              <a:t>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he-IL" sz="2600" smtClean="0">
                <a:solidFill>
                  <a:srgbClr val="FFFFCC"/>
                </a:solidFill>
                <a:latin typeface="Arial" charset="0"/>
                <a:cs typeface="Arial" charset="0"/>
              </a:rPr>
              <a:t>    -   frequency - 45%                               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he-IL" sz="2600" smtClean="0">
                <a:solidFill>
                  <a:srgbClr val="FFFFCC"/>
                </a:solidFill>
                <a:latin typeface="Arial" charset="0"/>
                <a:cs typeface="Arial" charset="0"/>
              </a:rPr>
              <a:t>    -    sequential infusions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he-IL" sz="2600" smtClean="0">
                <a:solidFill>
                  <a:srgbClr val="FFFFCC"/>
                </a:solidFill>
                <a:latin typeface="Arial" charset="0"/>
                <a:cs typeface="Arial" charset="0"/>
              </a:rPr>
              <a:t>    -    WBC &lt; 3000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he-IL" sz="2600" smtClean="0">
                <a:solidFill>
                  <a:srgbClr val="FFFFCC"/>
                </a:solidFill>
                <a:latin typeface="Arial" charset="0"/>
                <a:cs typeface="Arial" charset="0"/>
              </a:rPr>
              <a:t>                                                                         </a:t>
            </a:r>
          </a:p>
          <a:p>
            <a:pPr>
              <a:lnSpc>
                <a:spcPct val="80000"/>
              </a:lnSpc>
            </a:pPr>
            <a:r>
              <a:rPr lang="en-US" altLang="he-IL" sz="2600" u="sng" smtClean="0">
                <a:solidFill>
                  <a:srgbClr val="FFFF66"/>
                </a:solidFill>
                <a:latin typeface="Arial" charset="0"/>
                <a:cs typeface="Arial" charset="0"/>
              </a:rPr>
              <a:t>Premature ovarian failure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he-IL" sz="2600" smtClean="0">
                <a:solidFill>
                  <a:srgbClr val="FFFFCC"/>
                </a:solidFill>
                <a:latin typeface="Arial" charset="0"/>
                <a:cs typeface="Arial" charset="0"/>
              </a:rPr>
              <a:t>      - cumulative dose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he-IL" sz="2600" smtClean="0">
                <a:solidFill>
                  <a:srgbClr val="FFFFCC"/>
                </a:solidFill>
                <a:latin typeface="Arial" charset="0"/>
                <a:cs typeface="Arial" charset="0"/>
              </a:rPr>
              <a:t>      - age: &lt;  25 yrs  -    6%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he-IL" sz="2600" smtClean="0">
                <a:solidFill>
                  <a:srgbClr val="FFFFCC"/>
                </a:solidFill>
                <a:latin typeface="Arial" charset="0"/>
                <a:cs typeface="Arial" charset="0"/>
              </a:rPr>
              <a:t>                  &gt; 31 yrs  -  67%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he-IL" sz="26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altLang="he-IL" sz="2600" u="sng" smtClean="0">
                <a:solidFill>
                  <a:srgbClr val="FFFF66"/>
                </a:solidFill>
                <a:latin typeface="Arial" charset="0"/>
                <a:cs typeface="Arial" charset="0"/>
              </a:rPr>
              <a:t>Malignancy</a:t>
            </a:r>
            <a:endParaRPr lang="en-US" altLang="he-IL" sz="2600" smtClean="0">
              <a:solidFill>
                <a:srgbClr val="FFFF66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he-IL" sz="2600" b="1" smtClean="0">
                <a:solidFill>
                  <a:srgbClr val="FFFFCC"/>
                </a:solidFill>
                <a:latin typeface="Arial" charset="0"/>
                <a:cs typeface="Arial" charset="0"/>
              </a:rPr>
              <a:t>    </a:t>
            </a:r>
            <a:r>
              <a:rPr lang="en-US" altLang="he-IL" sz="2600" smtClean="0">
                <a:solidFill>
                  <a:srgbClr val="FFFFCC"/>
                </a:solidFill>
                <a:latin typeface="Arial" charset="0"/>
                <a:cs typeface="Arial" charset="0"/>
              </a:rPr>
              <a:t>leukemia, gynecologic malignancies, bladder</a:t>
            </a: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V="1">
            <a:off x="1331913" y="2492375"/>
            <a:ext cx="0" cy="228600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V="1">
            <a:off x="1331913" y="2852738"/>
            <a:ext cx="0" cy="228600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137525" cy="792386"/>
          </a:xfrm>
          <a:ln>
            <a:solidFill>
              <a:srgbClr val="FFFFCC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3200" dirty="0" err="1" smtClean="0">
                <a:solidFill>
                  <a:srgbClr val="FFFF00"/>
                </a:solidFill>
                <a:latin typeface="Arial" charset="0"/>
                <a:cs typeface="Arial" charset="0"/>
              </a:rPr>
              <a:t>Mycophenolate</a:t>
            </a:r>
            <a:r>
              <a:rPr lang="en-US" sz="32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Arial" charset="0"/>
                <a:cs typeface="Arial" charset="0"/>
              </a:rPr>
              <a:t>Mofetil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( MMF 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95400"/>
            <a:ext cx="8443912" cy="526415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Immunosuppressive  for: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6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   kidney, liver and heart transplant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600" dirty="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Inhibitor of 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6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    </a:t>
            </a:r>
            <a:r>
              <a:rPr lang="en-US" sz="2600" u="sng" dirty="0" err="1" smtClean="0">
                <a:solidFill>
                  <a:srgbClr val="FFFF66"/>
                </a:solidFill>
                <a:latin typeface="Arial" charset="0"/>
                <a:cs typeface="Arial" charset="0"/>
              </a:rPr>
              <a:t>Inosine</a:t>
            </a:r>
            <a:r>
              <a:rPr lang="en-US" sz="2600" u="sng" dirty="0" smtClean="0">
                <a:solidFill>
                  <a:srgbClr val="FFFF66"/>
                </a:solidFill>
                <a:latin typeface="Arial" charset="0"/>
                <a:cs typeface="Arial" charset="0"/>
              </a:rPr>
              <a:t> </a:t>
            </a:r>
            <a:r>
              <a:rPr lang="en-US" sz="2600" u="sng" dirty="0" err="1" smtClean="0">
                <a:solidFill>
                  <a:srgbClr val="FFFF66"/>
                </a:solidFill>
                <a:latin typeface="Arial" charset="0"/>
                <a:cs typeface="Arial" charset="0"/>
              </a:rPr>
              <a:t>Monophosphate</a:t>
            </a:r>
            <a:r>
              <a:rPr lang="en-US" sz="2600" u="sng" dirty="0" smtClean="0">
                <a:solidFill>
                  <a:srgbClr val="FFFF66"/>
                </a:solidFill>
                <a:latin typeface="Arial" charset="0"/>
                <a:cs typeface="Arial" charset="0"/>
              </a:rPr>
              <a:t> (IMP) </a:t>
            </a:r>
            <a:r>
              <a:rPr lang="en-US" sz="2600" u="sng" dirty="0" err="1" smtClean="0">
                <a:solidFill>
                  <a:srgbClr val="FFFF66"/>
                </a:solidFill>
                <a:latin typeface="Arial" charset="0"/>
                <a:cs typeface="Arial" charset="0"/>
              </a:rPr>
              <a:t>dehydrogenase</a:t>
            </a:r>
            <a:r>
              <a:rPr lang="en-US" sz="2600" u="sng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6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   -</a:t>
            </a:r>
            <a:r>
              <a:rPr lang="en-US" sz="2600" dirty="0" smtClean="0">
                <a:latin typeface="Arial" charset="0"/>
                <a:cs typeface="Arial" charset="0"/>
              </a:rPr>
              <a:t> </a:t>
            </a:r>
            <a:r>
              <a:rPr lang="en-US" sz="26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key enzyme in </a:t>
            </a:r>
            <a:r>
              <a:rPr lang="en-US" sz="2600" i="1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de novo</a:t>
            </a:r>
            <a:r>
              <a:rPr lang="en-US" sz="26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  <a:latin typeface="Arial" charset="0"/>
                <a:cs typeface="Arial" charset="0"/>
              </a:rPr>
              <a:t>purine</a:t>
            </a:r>
            <a:r>
              <a:rPr lang="en-US" sz="26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synthesis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6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   - </a:t>
            </a:r>
            <a:r>
              <a:rPr lang="en-US" sz="2600" dirty="0" err="1" smtClean="0">
                <a:solidFill>
                  <a:srgbClr val="FFFFCC"/>
                </a:solidFill>
                <a:latin typeface="Arial" charset="0"/>
                <a:cs typeface="Arial" charset="0"/>
              </a:rPr>
              <a:t>glycosylation</a:t>
            </a:r>
            <a:r>
              <a:rPr lang="en-US" sz="26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of adhesion molecules in T and B cells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600" dirty="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Inhibits: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6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   -  proliferation of T and B lymphocytes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6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   -  production of abs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6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   -  generation of </a:t>
            </a:r>
            <a:r>
              <a:rPr lang="en-US" sz="2600" dirty="0" err="1" smtClean="0">
                <a:solidFill>
                  <a:srgbClr val="FFFFCC"/>
                </a:solidFill>
                <a:latin typeface="Arial" charset="0"/>
                <a:cs typeface="Arial" charset="0"/>
              </a:rPr>
              <a:t>cytotoxic</a:t>
            </a:r>
            <a:r>
              <a:rPr lang="en-US" sz="26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T cells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6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   -  recruitment of leukocytes to sites of inflammation</a:t>
            </a:r>
          </a:p>
          <a:p>
            <a:pPr>
              <a:lnSpc>
                <a:spcPct val="80000"/>
              </a:lnSpc>
            </a:pPr>
            <a:endParaRPr lang="en-US" sz="2600" dirty="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sz="2600" dirty="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600" dirty="0" smtClean="0">
              <a:solidFill>
                <a:srgbClr val="FFFF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6632"/>
            <a:ext cx="8353425" cy="1081212"/>
          </a:xfrm>
          <a:ln>
            <a:solidFill>
              <a:srgbClr val="FFFFCC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MMF or IV </a:t>
            </a:r>
            <a:r>
              <a:rPr lang="en-US" sz="3200" dirty="0" err="1" smtClean="0">
                <a:solidFill>
                  <a:srgbClr val="FFFF00"/>
                </a:solidFill>
                <a:latin typeface="Arial" charset="0"/>
                <a:cs typeface="Arial" charset="0"/>
              </a:rPr>
              <a:t>Cyclophosphamide</a:t>
            </a:r>
            <a:r>
              <a:rPr lang="en-US" sz="32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 for Lupus Nephritis</a:t>
            </a:r>
            <a:r>
              <a:rPr lang="en-US" sz="32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/>
            </a:r>
            <a:br>
              <a:rPr lang="en-US" sz="3200" dirty="0" smtClean="0">
                <a:solidFill>
                  <a:srgbClr val="FFFFCC"/>
                </a:solidFill>
                <a:latin typeface="Arial" charset="0"/>
                <a:cs typeface="Arial" charset="0"/>
              </a:rPr>
            </a:br>
            <a:r>
              <a:rPr lang="en-US" sz="2000" dirty="0" err="1" smtClean="0">
                <a:solidFill>
                  <a:srgbClr val="FFFFCC"/>
                </a:solidFill>
                <a:latin typeface="Arial" charset="0"/>
                <a:cs typeface="Arial" charset="0"/>
              </a:rPr>
              <a:t>Ginzler</a:t>
            </a:r>
            <a:r>
              <a:rPr lang="en-US" sz="20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et al.  NEJM 2005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83587" cy="558958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u="sng" dirty="0" smtClean="0">
                <a:solidFill>
                  <a:srgbClr val="FFFFCC"/>
                </a:solidFill>
              </a:rPr>
              <a:t> </a:t>
            </a:r>
            <a:r>
              <a:rPr lang="en-US" sz="2200" b="1" u="sng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140 pts</a:t>
            </a:r>
            <a:r>
              <a:rPr lang="en-US" sz="2200" u="sng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 class III, IV, V  (24 week  trial)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                     </a:t>
            </a:r>
            <a:endParaRPr lang="en-US" sz="2200" dirty="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                         </a:t>
            </a:r>
            <a:r>
              <a:rPr lang="en-US" sz="2200" u="sng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MMF (71 pts)</a:t>
            </a:r>
            <a:r>
              <a:rPr lang="en-US" sz="22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                       </a:t>
            </a:r>
            <a:r>
              <a:rPr lang="en-US" sz="2200" u="sng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CTX (69 pts)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u="sng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At 12 weeks: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- Complete remission       16                                       4    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- Partial remission:           21                                     17 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                    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- Death                                0                                      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- Severe infections              1                                      6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- Diarrhea                          15                                      2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200" dirty="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200" dirty="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600" u="sng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Conclusion: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6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- </a:t>
            </a:r>
            <a:r>
              <a:rPr lang="en-US" sz="2600" dirty="0" smtClean="0">
                <a:solidFill>
                  <a:srgbClr val="FFFF66"/>
                </a:solidFill>
                <a:latin typeface="Arial" charset="0"/>
                <a:cs typeface="Arial" charset="0"/>
              </a:rPr>
              <a:t>MMF more effective than CTX in inducing remission</a:t>
            </a:r>
            <a:r>
              <a:rPr lang="en-US" sz="26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6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- </a:t>
            </a:r>
            <a:r>
              <a:rPr lang="en-US" sz="2600" dirty="0" smtClean="0">
                <a:solidFill>
                  <a:srgbClr val="FFFF66"/>
                </a:solidFill>
                <a:latin typeface="Arial" charset="0"/>
                <a:cs typeface="Arial" charset="0"/>
              </a:rPr>
              <a:t>severe infections : less with MMF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772400" cy="1079500"/>
          </a:xfrm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Future possible treatments for SLE</a:t>
            </a:r>
            <a:r>
              <a:rPr lang="en-US" sz="32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/>
            </a:r>
            <a:br>
              <a:rPr lang="en-US" sz="3200" dirty="0" smtClean="0">
                <a:solidFill>
                  <a:srgbClr val="FFFFCC"/>
                </a:solidFill>
                <a:latin typeface="Arial" charset="0"/>
                <a:cs typeface="Arial" charset="0"/>
              </a:rPr>
            </a:br>
            <a:r>
              <a:rPr lang="en-US" sz="2400" dirty="0" smtClean="0">
                <a:solidFill>
                  <a:srgbClr val="FFFFCC"/>
                </a:solidFill>
                <a:latin typeface="Arial" charset="0"/>
                <a:cs typeface="Arial" charset="0"/>
              </a:rPr>
              <a:t>Treatments designed to effect specific processes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700932"/>
            <a:ext cx="8569325" cy="4824412"/>
          </a:xfr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r>
              <a:rPr lang="en-US" sz="2400" smtClean="0">
                <a:solidFill>
                  <a:srgbClr val="99CCFF"/>
                </a:solidFill>
                <a:latin typeface="Arial" charset="0"/>
                <a:cs typeface="Arial" charset="0"/>
              </a:rPr>
              <a:t>LJP 394</a:t>
            </a:r>
            <a:r>
              <a:rPr lang="en-US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:</a:t>
            </a:r>
            <a:r>
              <a:rPr lang="en-US" sz="1800" smtClean="0">
                <a:solidFill>
                  <a:srgbClr val="FFFFCC"/>
                </a:solidFill>
                <a:latin typeface="Arial" charset="0"/>
                <a:cs typeface="Arial" charset="0"/>
              </a:rPr>
              <a:t>         B cell toleragen: cross links anti-DNA receptors on B cells</a:t>
            </a:r>
            <a:r>
              <a:rPr lang="en-US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    </a:t>
            </a:r>
          </a:p>
          <a:p>
            <a:r>
              <a:rPr lang="en-US" sz="2400" smtClean="0">
                <a:solidFill>
                  <a:srgbClr val="99CCFF"/>
                </a:solidFill>
                <a:latin typeface="Arial" charset="0"/>
                <a:cs typeface="Arial" charset="0"/>
              </a:rPr>
              <a:t>Anti IL-10</a:t>
            </a:r>
            <a:r>
              <a:rPr lang="en-US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: </a:t>
            </a:r>
            <a:r>
              <a:rPr lang="en-US" sz="1800" smtClean="0">
                <a:solidFill>
                  <a:srgbClr val="FFFFCC"/>
                </a:solidFill>
                <a:latin typeface="Arial" charset="0"/>
                <a:cs typeface="Arial" charset="0"/>
              </a:rPr>
              <a:t>  IL-10 is increased on correlates with disease activity</a:t>
            </a:r>
            <a:endParaRPr lang="en-US" sz="24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r>
              <a:rPr lang="en-US" sz="2400" smtClean="0">
                <a:solidFill>
                  <a:srgbClr val="99CCFF"/>
                </a:solidFill>
                <a:latin typeface="Arial" charset="0"/>
                <a:cs typeface="Arial" charset="0"/>
              </a:rPr>
              <a:t>Anti-CD40 ligand</a:t>
            </a:r>
            <a:r>
              <a:rPr lang="en-US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:  </a:t>
            </a:r>
            <a:r>
              <a:rPr lang="en-US" sz="1800" smtClean="0">
                <a:solidFill>
                  <a:srgbClr val="FFFFCC"/>
                </a:solidFill>
                <a:latin typeface="Arial" charset="0"/>
                <a:cs typeface="Arial" charset="0"/>
              </a:rPr>
              <a:t>prevents T cell activation</a:t>
            </a:r>
          </a:p>
          <a:p>
            <a:r>
              <a:rPr lang="en-US" sz="2400" smtClean="0">
                <a:solidFill>
                  <a:srgbClr val="99CCFF"/>
                </a:solidFill>
                <a:latin typeface="Arial" charset="0"/>
                <a:cs typeface="Arial" charset="0"/>
              </a:rPr>
              <a:t>CTLA4Ig</a:t>
            </a:r>
            <a:r>
              <a:rPr lang="en-US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: </a:t>
            </a:r>
            <a:r>
              <a:rPr lang="en-US" sz="1800" smtClean="0">
                <a:solidFill>
                  <a:srgbClr val="FFFFCC"/>
                </a:solidFill>
                <a:latin typeface="Arial" charset="0"/>
                <a:cs typeface="Arial" charset="0"/>
              </a:rPr>
              <a:t>  blocks CTLA4 on activated  T cells from binding to B7 on  B cells</a:t>
            </a:r>
          </a:p>
          <a:p>
            <a:r>
              <a:rPr lang="en-US" sz="2400" smtClean="0">
                <a:solidFill>
                  <a:srgbClr val="99CCFF"/>
                </a:solidFill>
                <a:latin typeface="Arial" charset="0"/>
                <a:cs typeface="Arial" charset="0"/>
              </a:rPr>
              <a:t>Anti C5 complement</a:t>
            </a:r>
          </a:p>
          <a:p>
            <a:r>
              <a:rPr lang="en-US" sz="2400" smtClean="0">
                <a:solidFill>
                  <a:srgbClr val="99CCFF"/>
                </a:solidFill>
                <a:latin typeface="Arial" charset="0"/>
                <a:cs typeface="Arial" charset="0"/>
              </a:rPr>
              <a:t>C1q immunoadsorption</a:t>
            </a:r>
            <a:r>
              <a:rPr lang="en-US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:  </a:t>
            </a:r>
            <a:r>
              <a:rPr lang="en-US" sz="1800" smtClean="0">
                <a:solidFill>
                  <a:srgbClr val="FFFFCC"/>
                </a:solidFill>
                <a:latin typeface="Arial" charset="0"/>
                <a:cs typeface="Arial" charset="0"/>
              </a:rPr>
              <a:t>removes immune complexes </a:t>
            </a:r>
            <a:endParaRPr lang="en-US" sz="24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endParaRPr lang="en-US" sz="24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r>
              <a:rPr lang="en-US" sz="2600" smtClean="0">
                <a:solidFill>
                  <a:srgbClr val="FFFF66"/>
                </a:solidFill>
                <a:latin typeface="Arial" charset="0"/>
                <a:cs typeface="Arial" charset="0"/>
              </a:rPr>
              <a:t>Anti CD 20 (Rituximab):</a:t>
            </a:r>
            <a:r>
              <a:rPr lang="en-US" sz="1800" smtClean="0">
                <a:solidFill>
                  <a:srgbClr val="FFFFCC"/>
                </a:solidFill>
                <a:latin typeface="Arial" charset="0"/>
                <a:cs typeface="Arial" charset="0"/>
              </a:rPr>
              <a:t>CD20 is B cells restricted ag- leads to B cell depletion </a:t>
            </a:r>
          </a:p>
          <a:p>
            <a:endParaRPr lang="en-US" sz="18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r>
              <a:rPr lang="en-US" sz="2600" smtClean="0">
                <a:solidFill>
                  <a:srgbClr val="FFFF66"/>
                </a:solidFill>
                <a:latin typeface="Arial" charset="0"/>
                <a:cs typeface="Arial" charset="0"/>
              </a:rPr>
              <a:t>Anti-BLyS:</a:t>
            </a:r>
            <a:r>
              <a:rPr lang="en-US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 </a:t>
            </a:r>
            <a:r>
              <a:rPr lang="en-US" sz="1800" smtClean="0">
                <a:solidFill>
                  <a:srgbClr val="FFFFCC"/>
                </a:solidFill>
                <a:latin typeface="Arial" charset="0"/>
                <a:cs typeface="Arial" charset="0"/>
              </a:rPr>
              <a:t>anti B Lymphocyte Stimulator protein which is elevated in SLE</a:t>
            </a:r>
            <a:endParaRPr lang="en-US" sz="24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buFontTx/>
              <a:buNone/>
            </a:pPr>
            <a:endParaRPr lang="en-US" sz="2800" smtClean="0">
              <a:solidFill>
                <a:srgbClr val="FFFFCC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74713"/>
          </a:xfrm>
          <a:ln>
            <a:solidFill>
              <a:srgbClr val="FFFFCC"/>
            </a:solidFill>
          </a:ln>
        </p:spPr>
        <p:txBody>
          <a:bodyPr/>
          <a:lstStyle/>
          <a:p>
            <a:r>
              <a:rPr lang="en-US" sz="3200" smtClean="0">
                <a:solidFill>
                  <a:srgbClr val="FFFF66"/>
                </a:solidFill>
                <a:latin typeface="Arial" charset="0"/>
                <a:cs typeface="Arial" charset="0"/>
              </a:rPr>
              <a:t>Clinical Manifestations of SLE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u="sng" smtClean="0">
                <a:solidFill>
                  <a:srgbClr val="FFFFCC"/>
                </a:solidFill>
                <a:latin typeface="Arial" charset="0"/>
                <a:cs typeface="Arial" charset="0"/>
              </a:rPr>
              <a:t>Constitutional</a:t>
            </a:r>
            <a:endParaRPr lang="en-US" sz="28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en-US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 non-specific but very common:</a:t>
            </a:r>
          </a:p>
          <a:p>
            <a:pPr>
              <a:buFontTx/>
              <a:buNone/>
            </a:pPr>
            <a:r>
              <a:rPr lang="en-US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   </a:t>
            </a:r>
          </a:p>
          <a:p>
            <a:pPr>
              <a:buFontTx/>
              <a:buNone/>
            </a:pPr>
            <a:r>
              <a:rPr lang="en-US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    - Fatigue</a:t>
            </a:r>
          </a:p>
          <a:p>
            <a:pPr>
              <a:buFontTx/>
              <a:buNone/>
            </a:pPr>
            <a:r>
              <a:rPr lang="en-US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    - Fever</a:t>
            </a:r>
          </a:p>
          <a:p>
            <a:pPr>
              <a:buFontTx/>
              <a:buNone/>
            </a:pPr>
            <a:r>
              <a:rPr lang="en-US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    - Weight Loss</a:t>
            </a:r>
          </a:p>
          <a:p>
            <a:pPr>
              <a:buFontTx/>
              <a:buNone/>
            </a:pPr>
            <a:r>
              <a:rPr lang="en-US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720725"/>
          </a:xfrm>
          <a:ln>
            <a:solidFill>
              <a:srgbClr val="FFFFCC"/>
            </a:solidFill>
          </a:ln>
        </p:spPr>
        <p:txBody>
          <a:bodyPr/>
          <a:lstStyle/>
          <a:p>
            <a:r>
              <a:rPr lang="en-US" sz="3200" smtClean="0">
                <a:solidFill>
                  <a:srgbClr val="FFFF00"/>
                </a:solidFill>
                <a:latin typeface="Arial" charset="0"/>
                <a:cs typeface="Arial" charset="0"/>
              </a:rPr>
              <a:t>Prognosis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96975"/>
            <a:ext cx="7772400" cy="51847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u="sng" smtClean="0">
                <a:solidFill>
                  <a:srgbClr val="FFFFCC"/>
                </a:solidFill>
                <a:latin typeface="Arial" charset="0"/>
                <a:cs typeface="Arial" charset="0"/>
              </a:rPr>
              <a:t>Survival: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90-95% at 2 years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82-90% at 5 years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71-80% at 10 years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63-75% at 20 years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u="sng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u="sng" smtClean="0">
                <a:solidFill>
                  <a:srgbClr val="FFFFCC"/>
                </a:solidFill>
                <a:latin typeface="Arial" charset="0"/>
                <a:cs typeface="Arial" charset="0"/>
              </a:rPr>
              <a:t>Poor prognostic factors: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 -   creatinine, nephrotic syndrome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 -   hypertension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 -   thrombocytopenia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 -   African- American race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 -   low socioeconomic status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u="sng" smtClean="0">
              <a:solidFill>
                <a:srgbClr val="FFFFCC"/>
              </a:solidFill>
            </a:endParaRPr>
          </a:p>
        </p:txBody>
      </p:sp>
      <p:sp>
        <p:nvSpPr>
          <p:cNvPr id="74756" name="Line 6"/>
          <p:cNvSpPr>
            <a:spLocks noChangeShapeType="1"/>
          </p:cNvSpPr>
          <p:nvPr/>
        </p:nvSpPr>
        <p:spPr bwMode="auto">
          <a:xfrm flipV="1">
            <a:off x="1187450" y="4221163"/>
            <a:ext cx="0" cy="287337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008063"/>
          </a:xfrm>
          <a:ln>
            <a:solidFill>
              <a:srgbClr val="FFFFCC"/>
            </a:solidFill>
          </a:ln>
        </p:spPr>
        <p:txBody>
          <a:bodyPr/>
          <a:lstStyle/>
          <a:p>
            <a:r>
              <a:rPr lang="en-US" altLang="he-IL" sz="3200" smtClean="0">
                <a:solidFill>
                  <a:srgbClr val="FFFF66"/>
                </a:solidFill>
                <a:latin typeface="Arial" charset="0"/>
                <a:cs typeface="Arial" charset="0"/>
              </a:rPr>
              <a:t>Skin Manifestations</a:t>
            </a:r>
            <a:br>
              <a:rPr lang="en-US" altLang="he-IL" sz="3200" smtClean="0">
                <a:solidFill>
                  <a:srgbClr val="FFFF66"/>
                </a:solidFill>
                <a:latin typeface="Arial" charset="0"/>
                <a:cs typeface="Arial" charset="0"/>
              </a:rPr>
            </a:br>
            <a:r>
              <a:rPr lang="en-US" altLang="he-IL" sz="2600" smtClean="0">
                <a:solidFill>
                  <a:srgbClr val="FFFFCC"/>
                </a:solidFill>
                <a:latin typeface="Arial" charset="0"/>
                <a:cs typeface="Arial" charset="0"/>
              </a:rPr>
              <a:t>LE-specific lesions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12875"/>
            <a:ext cx="7772400" cy="5445125"/>
          </a:xfrm>
        </p:spPr>
        <p:txBody>
          <a:bodyPr/>
          <a:lstStyle/>
          <a:p>
            <a:r>
              <a:rPr lang="en-US" altLang="he-IL" sz="2800" u="sng" smtClean="0">
                <a:solidFill>
                  <a:srgbClr val="FFFFCC"/>
                </a:solidFill>
                <a:latin typeface="Arial" charset="0"/>
                <a:cs typeface="Arial" charset="0"/>
              </a:rPr>
              <a:t>Acute</a:t>
            </a:r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:                                                                      </a:t>
            </a:r>
            <a:r>
              <a:rPr lang="en-US" altLang="he-IL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- malar “butterfly rash”</a:t>
            </a:r>
          </a:p>
          <a:p>
            <a:pPr>
              <a:buFontTx/>
              <a:buNone/>
            </a:pPr>
            <a:r>
              <a:rPr lang="en-US" altLang="he-IL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    - generalized erythema</a:t>
            </a:r>
          </a:p>
          <a:p>
            <a:pPr>
              <a:buFontTx/>
              <a:buNone/>
            </a:pPr>
            <a:r>
              <a:rPr lang="en-US" altLang="he-IL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    - bullous LE</a:t>
            </a:r>
          </a:p>
          <a:p>
            <a:pPr>
              <a:buFontTx/>
              <a:buNone/>
            </a:pPr>
            <a:endParaRPr lang="en-US" altLang="he-IL" sz="2800" u="sng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r>
              <a:rPr lang="en-US" altLang="he-IL" sz="2800" u="sng" smtClean="0">
                <a:solidFill>
                  <a:srgbClr val="FFFFCC"/>
                </a:solidFill>
                <a:latin typeface="Arial" charset="0"/>
                <a:cs typeface="Arial" charset="0"/>
              </a:rPr>
              <a:t>Subacute cutaneous lupus</a:t>
            </a:r>
            <a:endParaRPr lang="en-US" altLang="he-IL" sz="2800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endParaRPr lang="en-US" altLang="he-IL" sz="2800" u="sng" smtClean="0">
              <a:solidFill>
                <a:srgbClr val="FFFFCC"/>
              </a:solidFill>
              <a:latin typeface="Arial" charset="0"/>
              <a:cs typeface="Arial" charset="0"/>
            </a:endParaRPr>
          </a:p>
          <a:p>
            <a:r>
              <a:rPr lang="en-US" altLang="he-IL" sz="2800" u="sng" smtClean="0">
                <a:solidFill>
                  <a:srgbClr val="FFFFCC"/>
                </a:solidFill>
                <a:latin typeface="Arial" charset="0"/>
                <a:cs typeface="Arial" charset="0"/>
              </a:rPr>
              <a:t>Chronic lupus</a:t>
            </a:r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:                                                 </a:t>
            </a:r>
          </a:p>
          <a:p>
            <a:pPr>
              <a:buFontTx/>
              <a:buNone/>
            </a:pPr>
            <a:r>
              <a:rPr lang="en-US" altLang="he-IL" sz="2800" smtClean="0">
                <a:solidFill>
                  <a:srgbClr val="FFFFCC"/>
                </a:solidFill>
                <a:latin typeface="Arial" charset="0"/>
                <a:cs typeface="Arial" charset="0"/>
              </a:rPr>
              <a:t>    </a:t>
            </a:r>
            <a:r>
              <a:rPr lang="en-US" altLang="he-IL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-  localized discoid</a:t>
            </a:r>
          </a:p>
          <a:p>
            <a:pPr>
              <a:buFontTx/>
              <a:buNone/>
            </a:pPr>
            <a:r>
              <a:rPr lang="en-US" altLang="he-IL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     -  generalized discoid  </a:t>
            </a:r>
          </a:p>
          <a:p>
            <a:pPr>
              <a:buFontTx/>
              <a:buNone/>
            </a:pPr>
            <a:r>
              <a:rPr lang="en-US" altLang="he-IL" sz="2400" smtClean="0">
                <a:solidFill>
                  <a:srgbClr val="FFFFCC"/>
                </a:solidFill>
                <a:latin typeface="Arial" charset="0"/>
                <a:cs typeface="Arial" charset="0"/>
              </a:rPr>
              <a:t>     -  lupus profundus</a:t>
            </a:r>
            <a:r>
              <a:rPr lang="en-US" altLang="he-IL" sz="2400" smtClean="0">
                <a:solidFill>
                  <a:srgbClr val="FFFFCC"/>
                </a:solidFill>
              </a:rPr>
              <a:t>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079500"/>
          </a:xfrm>
        </p:spPr>
        <p:txBody>
          <a:bodyPr/>
          <a:lstStyle/>
          <a:p>
            <a:pPr algn="l"/>
            <a:r>
              <a:rPr lang="en-US" sz="3200" u="sng" smtClean="0">
                <a:solidFill>
                  <a:srgbClr val="FFFFCC"/>
                </a:solidFill>
                <a:latin typeface="Arial" charset="0"/>
                <a:cs typeface="Arial" charset="0"/>
              </a:rPr>
              <a:t>Butterfly- malar rash</a:t>
            </a:r>
          </a:p>
        </p:txBody>
      </p:sp>
      <p:pic>
        <p:nvPicPr>
          <p:cNvPr id="17411" name="Picture 4" descr="1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08732" y="1784350"/>
            <a:ext cx="2983735" cy="4572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u="sng" smtClean="0">
                <a:solidFill>
                  <a:srgbClr val="FFFFCC"/>
                </a:solidFill>
                <a:latin typeface="Arial" charset="0"/>
                <a:cs typeface="Arial" charset="0"/>
              </a:rPr>
              <a:t>Generalized, photosensitive erythema</a:t>
            </a:r>
          </a:p>
        </p:txBody>
      </p:sp>
      <p:pic>
        <p:nvPicPr>
          <p:cNvPr id="18435" name="Picture 5" descr="1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81350" y="1798637"/>
            <a:ext cx="3238500" cy="45434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7772400" cy="1143000"/>
          </a:xfrm>
        </p:spPr>
        <p:txBody>
          <a:bodyPr/>
          <a:lstStyle/>
          <a:p>
            <a:pPr algn="l"/>
            <a:r>
              <a:rPr lang="en-US" altLang="he-IL" sz="3200" u="sng" smtClean="0">
                <a:solidFill>
                  <a:srgbClr val="FFFFCC"/>
                </a:solidFill>
                <a:latin typeface="Arial" charset="0"/>
                <a:cs typeface="Arial" charset="0"/>
              </a:rPr>
              <a:t>Bullous</a:t>
            </a:r>
            <a:r>
              <a:rPr lang="en-US" sz="3200" u="sng" smtClean="0">
                <a:solidFill>
                  <a:srgbClr val="FFFFCC"/>
                </a:solidFill>
                <a:latin typeface="Arial" charset="0"/>
                <a:cs typeface="Arial" charset="0"/>
              </a:rPr>
              <a:t> rash</a:t>
            </a:r>
          </a:p>
        </p:txBody>
      </p:sp>
      <p:pic>
        <p:nvPicPr>
          <p:cNvPr id="19459" name="Picture 5" descr="1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55795" y="1784350"/>
            <a:ext cx="3289610" cy="4572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86</TotalTime>
  <Words>3749</Words>
  <Application>Microsoft Office PowerPoint</Application>
  <PresentationFormat>On-screen Show (4:3)</PresentationFormat>
  <Paragraphs>660</Paragraphs>
  <Slides>51</Slides>
  <Notes>38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3" baseType="lpstr">
      <vt:lpstr>Metro</vt:lpstr>
      <vt:lpstr>Document</vt:lpstr>
      <vt:lpstr>Systemic lupus erythematosus an overview</vt:lpstr>
      <vt:lpstr>Systemic Lupus Erythematosus Definition</vt:lpstr>
      <vt:lpstr>Epidemiology</vt:lpstr>
      <vt:lpstr>Importance of Sex hormones </vt:lpstr>
      <vt:lpstr>Clinical Manifestations of SLE</vt:lpstr>
      <vt:lpstr>Skin Manifestations LE-specific lesions</vt:lpstr>
      <vt:lpstr>Butterfly- malar rash</vt:lpstr>
      <vt:lpstr>Generalized, photosensitive erythema</vt:lpstr>
      <vt:lpstr>Bullous rash</vt:lpstr>
      <vt:lpstr>Subacute cutaneous rash  psoriatiform                        annular</vt:lpstr>
      <vt:lpstr>Discoid rash</vt:lpstr>
      <vt:lpstr> Skin Manifestations  LE-nonspecific lesions</vt:lpstr>
      <vt:lpstr>Panniculitis</vt:lpstr>
      <vt:lpstr>Vasculitis with finger tip ulcers</vt:lpstr>
      <vt:lpstr>Livedo reticularis</vt:lpstr>
      <vt:lpstr> Alopecia  (diffuse or patchy)    Non-scarring if part of SLE flare  Scarring if results from discoid</vt:lpstr>
      <vt:lpstr>Musculoskeletal Manifestations</vt:lpstr>
      <vt:lpstr>Jaccoud’s arthropathy</vt:lpstr>
      <vt:lpstr>Renal Disease in SLE </vt:lpstr>
      <vt:lpstr>WHO Classification of Lupus Nephritis  J Am Soc Nephrol 15: 241-250, 2004</vt:lpstr>
      <vt:lpstr>Serositis in SLE</vt:lpstr>
      <vt:lpstr>Cardiac Manifestations</vt:lpstr>
      <vt:lpstr>Pulmonary Manifestations</vt:lpstr>
      <vt:lpstr>Hematologic Manifestations  </vt:lpstr>
      <vt:lpstr>Hematologic Manifestations</vt:lpstr>
      <vt:lpstr>Neuropsychiatric  SLE </vt:lpstr>
      <vt:lpstr>Anti-Nuclear Antibodies (ANA)</vt:lpstr>
      <vt:lpstr>Patterns of IF ANA staining</vt:lpstr>
      <vt:lpstr>ANAs  </vt:lpstr>
      <vt:lpstr>AUTOANTIBODIES IN SLE:</vt:lpstr>
      <vt:lpstr>Anti DNA antibodies in SLE</vt:lpstr>
      <vt:lpstr>Clinical Associations of Auto-antibodies in SLE</vt:lpstr>
      <vt:lpstr>Diagnosis of SLE</vt:lpstr>
      <vt:lpstr>Classification criteria of SLE  </vt:lpstr>
      <vt:lpstr>Classification criteria of SLE  </vt:lpstr>
      <vt:lpstr>Management of SLE</vt:lpstr>
      <vt:lpstr>The Challenge</vt:lpstr>
      <vt:lpstr>Treatment  of active SLE Organ System Approach</vt:lpstr>
      <vt:lpstr>Treatments for SLE</vt:lpstr>
      <vt:lpstr>Corticosteroids</vt:lpstr>
      <vt:lpstr>Corticosteroids- side effects:</vt:lpstr>
      <vt:lpstr>Anti-Malarials Hydroxychloroquine, Chloroquine, Quinacrine</vt:lpstr>
      <vt:lpstr>Methotrexate</vt:lpstr>
      <vt:lpstr>Immunosuppressive agents Azathioprine, Cyclophosphamide, Cyclosporine, MMF</vt:lpstr>
      <vt:lpstr>Treatment of Lupus Nephritis</vt:lpstr>
      <vt:lpstr>Cyclophosphamide side effects</vt:lpstr>
      <vt:lpstr>Mycophenolate Mofetil ( MMF )</vt:lpstr>
      <vt:lpstr>MMF or IV Cyclophosphamide for Lupus Nephritis Ginzler et al.  NEJM 2005</vt:lpstr>
      <vt:lpstr>Future possible treatments for SLE Treatments designed to effect specific processes</vt:lpstr>
      <vt:lpstr>Prognosis</vt:lpstr>
      <vt:lpstr>Thank You</vt:lpstr>
    </vt:vector>
  </TitlesOfParts>
  <Company>Aasmaan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Systemic Lupus Erythematosus Definition</dc:title>
  <dc:creator>Mohammed Sadiq Azam</dc:creator>
  <cp:lastModifiedBy>Dr.EmadAboKhabar</cp:lastModifiedBy>
  <cp:revision>13</cp:revision>
  <dcterms:created xsi:type="dcterms:W3CDTF">2012-02-03T16:14:13Z</dcterms:created>
  <dcterms:modified xsi:type="dcterms:W3CDTF">2017-02-14T18:36:50Z</dcterms:modified>
</cp:coreProperties>
</file>